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6" r:id="rId2"/>
    <p:sldMasterId id="2147483816" r:id="rId3"/>
    <p:sldMasterId id="2147483829" r:id="rId4"/>
    <p:sldMasterId id="2147486241" r:id="rId5"/>
  </p:sldMasterIdLst>
  <p:notesMasterIdLst>
    <p:notesMasterId r:id="rId19"/>
  </p:notesMasterIdLst>
  <p:handoutMasterIdLst>
    <p:handoutMasterId r:id="rId20"/>
  </p:handoutMasterIdLst>
  <p:sldIdLst>
    <p:sldId id="436" r:id="rId6"/>
    <p:sldId id="399" r:id="rId7"/>
    <p:sldId id="512" r:id="rId8"/>
    <p:sldId id="505" r:id="rId9"/>
    <p:sldId id="457" r:id="rId10"/>
    <p:sldId id="514" r:id="rId11"/>
    <p:sldId id="479" r:id="rId12"/>
    <p:sldId id="481" r:id="rId13"/>
    <p:sldId id="480" r:id="rId14"/>
    <p:sldId id="483" r:id="rId15"/>
    <p:sldId id="484" r:id="rId16"/>
    <p:sldId id="513" r:id="rId17"/>
    <p:sldId id="409" r:id="rId18"/>
  </p:sldIdLst>
  <p:sldSz cx="9144000" cy="6858000" type="screen4x3"/>
  <p:notesSz cx="6797675" cy="9926638"/>
  <p:defaultTextStyle>
    <a:defPPr>
      <a:defRPr lang="it-IT"/>
    </a:defPPr>
    <a:lvl1pPr algn="l" rtl="0" eaLnBrk="0" fontAlgn="base" hangingPunct="0">
      <a:spcBef>
        <a:spcPct val="0"/>
      </a:spcBef>
      <a:spcAft>
        <a:spcPct val="0"/>
      </a:spcAft>
      <a:defRPr sz="2000" kern="1200">
        <a:solidFill>
          <a:schemeClr val="accent2"/>
        </a:solidFill>
        <a:latin typeface="DecimaWE Rg" panose="02000000000000000000" pitchFamily="2" charset="0"/>
        <a:ea typeface="+mn-ea"/>
        <a:cs typeface="+mn-cs"/>
      </a:defRPr>
    </a:lvl1pPr>
    <a:lvl2pPr marL="457200" algn="l" rtl="0" eaLnBrk="0" fontAlgn="base" hangingPunct="0">
      <a:spcBef>
        <a:spcPct val="0"/>
      </a:spcBef>
      <a:spcAft>
        <a:spcPct val="0"/>
      </a:spcAft>
      <a:defRPr sz="2000" kern="1200">
        <a:solidFill>
          <a:schemeClr val="accent2"/>
        </a:solidFill>
        <a:latin typeface="DecimaWE Rg" panose="02000000000000000000" pitchFamily="2" charset="0"/>
        <a:ea typeface="+mn-ea"/>
        <a:cs typeface="+mn-cs"/>
      </a:defRPr>
    </a:lvl2pPr>
    <a:lvl3pPr marL="914400" algn="l" rtl="0" eaLnBrk="0" fontAlgn="base" hangingPunct="0">
      <a:spcBef>
        <a:spcPct val="0"/>
      </a:spcBef>
      <a:spcAft>
        <a:spcPct val="0"/>
      </a:spcAft>
      <a:defRPr sz="2000" kern="1200">
        <a:solidFill>
          <a:schemeClr val="accent2"/>
        </a:solidFill>
        <a:latin typeface="DecimaWE Rg" panose="02000000000000000000" pitchFamily="2" charset="0"/>
        <a:ea typeface="+mn-ea"/>
        <a:cs typeface="+mn-cs"/>
      </a:defRPr>
    </a:lvl3pPr>
    <a:lvl4pPr marL="1371600" algn="l" rtl="0" eaLnBrk="0" fontAlgn="base" hangingPunct="0">
      <a:spcBef>
        <a:spcPct val="0"/>
      </a:spcBef>
      <a:spcAft>
        <a:spcPct val="0"/>
      </a:spcAft>
      <a:defRPr sz="2000" kern="1200">
        <a:solidFill>
          <a:schemeClr val="accent2"/>
        </a:solidFill>
        <a:latin typeface="DecimaWE Rg" panose="02000000000000000000" pitchFamily="2" charset="0"/>
        <a:ea typeface="+mn-ea"/>
        <a:cs typeface="+mn-cs"/>
      </a:defRPr>
    </a:lvl4pPr>
    <a:lvl5pPr marL="1828800" algn="l" rtl="0" eaLnBrk="0" fontAlgn="base" hangingPunct="0">
      <a:spcBef>
        <a:spcPct val="0"/>
      </a:spcBef>
      <a:spcAft>
        <a:spcPct val="0"/>
      </a:spcAft>
      <a:defRPr sz="2000" kern="1200">
        <a:solidFill>
          <a:schemeClr val="accent2"/>
        </a:solidFill>
        <a:latin typeface="DecimaWE Rg" panose="02000000000000000000" pitchFamily="2" charset="0"/>
        <a:ea typeface="+mn-ea"/>
        <a:cs typeface="+mn-cs"/>
      </a:defRPr>
    </a:lvl5pPr>
    <a:lvl6pPr marL="2286000" algn="l" defTabSz="914400" rtl="0" eaLnBrk="1" latinLnBrk="0" hangingPunct="1">
      <a:defRPr sz="2000" kern="1200">
        <a:solidFill>
          <a:schemeClr val="accent2"/>
        </a:solidFill>
        <a:latin typeface="DecimaWE Rg" panose="02000000000000000000" pitchFamily="2" charset="0"/>
        <a:ea typeface="+mn-ea"/>
        <a:cs typeface="+mn-cs"/>
      </a:defRPr>
    </a:lvl6pPr>
    <a:lvl7pPr marL="2743200" algn="l" defTabSz="914400" rtl="0" eaLnBrk="1" latinLnBrk="0" hangingPunct="1">
      <a:defRPr sz="2000" kern="1200">
        <a:solidFill>
          <a:schemeClr val="accent2"/>
        </a:solidFill>
        <a:latin typeface="DecimaWE Rg" panose="02000000000000000000" pitchFamily="2" charset="0"/>
        <a:ea typeface="+mn-ea"/>
        <a:cs typeface="+mn-cs"/>
      </a:defRPr>
    </a:lvl7pPr>
    <a:lvl8pPr marL="3200400" algn="l" defTabSz="914400" rtl="0" eaLnBrk="1" latinLnBrk="0" hangingPunct="1">
      <a:defRPr sz="2000" kern="1200">
        <a:solidFill>
          <a:schemeClr val="accent2"/>
        </a:solidFill>
        <a:latin typeface="DecimaWE Rg" panose="02000000000000000000" pitchFamily="2" charset="0"/>
        <a:ea typeface="+mn-ea"/>
        <a:cs typeface="+mn-cs"/>
      </a:defRPr>
    </a:lvl8pPr>
    <a:lvl9pPr marL="3657600" algn="l" defTabSz="914400" rtl="0" eaLnBrk="1" latinLnBrk="0" hangingPunct="1">
      <a:defRPr sz="2000" kern="1200">
        <a:solidFill>
          <a:schemeClr val="accent2"/>
        </a:solidFill>
        <a:latin typeface="DecimaWE Rg" panose="02000000000000000000"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DA3"/>
    <a:srgbClr val="99C1D3"/>
    <a:srgbClr val="ADD8E5"/>
    <a:srgbClr val="002060"/>
    <a:srgbClr val="C5CED7"/>
    <a:srgbClr val="FEEDC6"/>
    <a:srgbClr val="FDD8C7"/>
    <a:srgbClr val="FFF7E5"/>
    <a:srgbClr val="378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76" autoAdjust="0"/>
    <p:restoredTop sz="94628" autoAdjust="0"/>
  </p:normalViewPr>
  <p:slideViewPr>
    <p:cSldViewPr>
      <p:cViewPr varScale="1">
        <p:scale>
          <a:sx n="84" d="100"/>
          <a:sy n="84" d="100"/>
        </p:scale>
        <p:origin x="1464"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578" y="-10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D448F4-D1A5-42CD-BB80-A08790536226}"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it-IT"/>
        </a:p>
      </dgm:t>
    </dgm:pt>
    <dgm:pt modelId="{9F46EE9B-E6AE-4F7B-BA18-24513FB0A213}">
      <dgm:prSet phldrT="[Testo]" custT="1"/>
      <dgm:spPr/>
      <dgm:t>
        <a:bodyPr/>
        <a:lstStyle/>
        <a:p>
          <a:pPr algn="just"/>
          <a:r>
            <a:rPr lang="it-IT" sz="1100" b="1" dirty="0" smtClean="0">
              <a:solidFill>
                <a:srgbClr val="002060"/>
              </a:solidFill>
            </a:rPr>
            <a:t>Fondo per lo sviluppo </a:t>
          </a:r>
          <a:endParaRPr lang="it-IT" sz="1100" b="1" dirty="0">
            <a:solidFill>
              <a:srgbClr val="002060"/>
            </a:solidFill>
          </a:endParaRPr>
        </a:p>
      </dgm:t>
    </dgm:pt>
    <dgm:pt modelId="{A68D5B47-BD31-4D69-94D6-D6900B5754DE}" type="parTrans" cxnId="{A1F4C61C-6A9E-4BB5-AD61-0B6C2F1044B8}">
      <dgm:prSet/>
      <dgm:spPr/>
      <dgm:t>
        <a:bodyPr/>
        <a:lstStyle/>
        <a:p>
          <a:endParaRPr lang="it-IT"/>
        </a:p>
      </dgm:t>
    </dgm:pt>
    <dgm:pt modelId="{5EFA7907-323F-4B7F-8E7F-AFEB2A1B02B9}" type="sibTrans" cxnId="{A1F4C61C-6A9E-4BB5-AD61-0B6C2F1044B8}">
      <dgm:prSet/>
      <dgm:spPr/>
      <dgm:t>
        <a:bodyPr/>
        <a:lstStyle/>
        <a:p>
          <a:endParaRPr lang="it-IT"/>
        </a:p>
      </dgm:t>
    </dgm:pt>
    <dgm:pt modelId="{25CDD1D5-65CC-4315-830D-A185457AE180}">
      <dgm:prSet custT="1"/>
      <dgm:spPr/>
      <dgm:t>
        <a:bodyPr/>
        <a:lstStyle/>
        <a:p>
          <a:pPr algn="just"/>
          <a:r>
            <a:rPr lang="it-IT" sz="1100" b="1" dirty="0" smtClean="0">
              <a:solidFill>
                <a:srgbClr val="002060"/>
              </a:solidFill>
            </a:rPr>
            <a:t>Sezione smobilizzo crediti PA</a:t>
          </a:r>
        </a:p>
      </dgm:t>
    </dgm:pt>
    <dgm:pt modelId="{14173670-2944-4093-AB71-E597D25B843A}" type="parTrans" cxnId="{98075FED-DC96-430F-9E0A-5F561F345023}">
      <dgm:prSet/>
      <dgm:spPr/>
      <dgm:t>
        <a:bodyPr/>
        <a:lstStyle/>
        <a:p>
          <a:endParaRPr lang="it-IT"/>
        </a:p>
      </dgm:t>
    </dgm:pt>
    <dgm:pt modelId="{38C37AAA-C23B-4B17-8D15-69AD4818AF65}" type="sibTrans" cxnId="{98075FED-DC96-430F-9E0A-5F561F345023}">
      <dgm:prSet/>
      <dgm:spPr/>
      <dgm:t>
        <a:bodyPr/>
        <a:lstStyle/>
        <a:p>
          <a:endParaRPr lang="it-IT"/>
        </a:p>
      </dgm:t>
    </dgm:pt>
    <dgm:pt modelId="{E5B37B53-4DD4-4A67-82C9-83CC4B85C830}">
      <dgm:prSet custT="1"/>
      <dgm:spPr/>
      <dgm:t>
        <a:bodyPr/>
        <a:lstStyle/>
        <a:p>
          <a:pPr algn="just"/>
          <a:r>
            <a:rPr lang="it-IT" sz="1100" b="1" dirty="0" smtClean="0">
              <a:solidFill>
                <a:srgbClr val="002060"/>
              </a:solidFill>
            </a:rPr>
            <a:t>Sezione anticrisi artigianato e attività produttive </a:t>
          </a:r>
        </a:p>
      </dgm:t>
    </dgm:pt>
    <dgm:pt modelId="{530F5C4F-4430-4B11-B666-FFDD3C2C35C8}" type="parTrans" cxnId="{47E99A49-94BE-46D2-BC77-ACB4EBDD2ECE}">
      <dgm:prSet/>
      <dgm:spPr/>
      <dgm:t>
        <a:bodyPr/>
        <a:lstStyle/>
        <a:p>
          <a:endParaRPr lang="it-IT"/>
        </a:p>
      </dgm:t>
    </dgm:pt>
    <dgm:pt modelId="{74AE23EB-FE28-4475-A58A-6D1481BDE4F9}" type="sibTrans" cxnId="{47E99A49-94BE-46D2-BC77-ACB4EBDD2ECE}">
      <dgm:prSet/>
      <dgm:spPr/>
      <dgm:t>
        <a:bodyPr/>
        <a:lstStyle/>
        <a:p>
          <a:endParaRPr lang="it-IT"/>
        </a:p>
      </dgm:t>
    </dgm:pt>
    <dgm:pt modelId="{4AC99E1C-BD85-486B-B2E3-F83879A52403}">
      <dgm:prSet custT="1"/>
      <dgm:spPr/>
      <dgm:t>
        <a:bodyPr/>
        <a:lstStyle/>
        <a:p>
          <a:pPr algn="just"/>
          <a:r>
            <a:rPr lang="it-IT" sz="1100" b="1" dirty="0" smtClean="0">
              <a:solidFill>
                <a:srgbClr val="002060"/>
              </a:solidFill>
            </a:rPr>
            <a:t>Sezione anticrisi commercio e turismo </a:t>
          </a:r>
        </a:p>
      </dgm:t>
    </dgm:pt>
    <dgm:pt modelId="{7AF567B3-7EC9-4110-AD42-A9037DEBC4FD}" type="parTrans" cxnId="{FF775E0F-08A3-4087-845A-659ECBD00F6C}">
      <dgm:prSet/>
      <dgm:spPr/>
      <dgm:t>
        <a:bodyPr/>
        <a:lstStyle/>
        <a:p>
          <a:endParaRPr lang="it-IT"/>
        </a:p>
      </dgm:t>
    </dgm:pt>
    <dgm:pt modelId="{60002462-C7CC-494C-AC35-46E401C9F6B8}" type="sibTrans" cxnId="{FF775E0F-08A3-4087-845A-659ECBD00F6C}">
      <dgm:prSet/>
      <dgm:spPr/>
      <dgm:t>
        <a:bodyPr/>
        <a:lstStyle/>
        <a:p>
          <a:endParaRPr lang="it-IT"/>
        </a:p>
      </dgm:t>
    </dgm:pt>
    <dgm:pt modelId="{9DE2C258-1D26-4B09-9FF2-6BA2DC0545EE}">
      <dgm:prSet custT="1"/>
      <dgm:spPr/>
      <dgm:t>
        <a:bodyPr/>
        <a:lstStyle/>
        <a:p>
          <a:pPr algn="just"/>
          <a:r>
            <a:rPr lang="it-IT" sz="1100" b="1" dirty="0" smtClean="0">
              <a:solidFill>
                <a:srgbClr val="002060"/>
              </a:solidFill>
            </a:rPr>
            <a:t>FRIE – legge 198/1976</a:t>
          </a:r>
        </a:p>
      </dgm:t>
    </dgm:pt>
    <dgm:pt modelId="{208B1C1C-503C-43CF-ACCC-A07BABAF40A7}" type="parTrans" cxnId="{F49BDE1A-3C56-48B3-9B1C-E1E788405622}">
      <dgm:prSet/>
      <dgm:spPr/>
      <dgm:t>
        <a:bodyPr/>
        <a:lstStyle/>
        <a:p>
          <a:endParaRPr lang="it-IT"/>
        </a:p>
      </dgm:t>
    </dgm:pt>
    <dgm:pt modelId="{6A94F113-1876-4B67-93C9-B9A0051C8333}" type="sibTrans" cxnId="{F49BDE1A-3C56-48B3-9B1C-E1E788405622}">
      <dgm:prSet/>
      <dgm:spPr/>
      <dgm:t>
        <a:bodyPr/>
        <a:lstStyle/>
        <a:p>
          <a:endParaRPr lang="it-IT"/>
        </a:p>
      </dgm:t>
    </dgm:pt>
    <dgm:pt modelId="{CB10C22A-FDE5-4D50-B5A0-8853F49EA9EE}">
      <dgm:prSet custT="1"/>
      <dgm:spPr/>
      <dgm:t>
        <a:bodyPr/>
        <a:lstStyle/>
        <a:p>
          <a:pPr algn="just"/>
          <a:r>
            <a:rPr lang="it-IT" sz="1100" b="1" dirty="0" smtClean="0">
              <a:solidFill>
                <a:srgbClr val="002060"/>
              </a:solidFill>
            </a:rPr>
            <a:t>Fondo di garanzia PMI</a:t>
          </a:r>
        </a:p>
      </dgm:t>
    </dgm:pt>
    <dgm:pt modelId="{0D3918A2-2F92-4B73-9251-533C34015BDD}" type="parTrans" cxnId="{DA140FCF-120D-40CB-B50D-542E2307EC1C}">
      <dgm:prSet/>
      <dgm:spPr/>
      <dgm:t>
        <a:bodyPr/>
        <a:lstStyle/>
        <a:p>
          <a:endParaRPr lang="it-IT"/>
        </a:p>
      </dgm:t>
    </dgm:pt>
    <dgm:pt modelId="{A9BC1B06-F60F-4335-A0E7-0101074EED10}" type="sibTrans" cxnId="{DA140FCF-120D-40CB-B50D-542E2307EC1C}">
      <dgm:prSet/>
      <dgm:spPr/>
      <dgm:t>
        <a:bodyPr/>
        <a:lstStyle/>
        <a:p>
          <a:endParaRPr lang="it-IT"/>
        </a:p>
      </dgm:t>
    </dgm:pt>
    <dgm:pt modelId="{DCAF3877-C1F8-4AE2-BA23-267B2B9017B6}">
      <dgm:prSet custT="1"/>
      <dgm:spPr/>
      <dgm:t>
        <a:bodyPr/>
        <a:lstStyle/>
        <a:p>
          <a:pPr algn="just"/>
          <a:r>
            <a:rPr lang="it-IT" sz="1100" b="1" dirty="0" smtClean="0">
              <a:solidFill>
                <a:srgbClr val="002060"/>
              </a:solidFill>
            </a:rPr>
            <a:t>FRIE - sezione distretti industriali della sedia e del mobile</a:t>
          </a:r>
        </a:p>
      </dgm:t>
    </dgm:pt>
    <dgm:pt modelId="{46731067-9B20-42E1-AFC0-26E383F54E21}" type="parTrans" cxnId="{5AF9FF00-43CB-4BEB-847D-9CDDDB0FBF15}">
      <dgm:prSet/>
      <dgm:spPr/>
      <dgm:t>
        <a:bodyPr/>
        <a:lstStyle/>
        <a:p>
          <a:endParaRPr lang="it-IT"/>
        </a:p>
      </dgm:t>
    </dgm:pt>
    <dgm:pt modelId="{316939AF-00D8-4230-9FFD-212DF0EC8B0B}" type="sibTrans" cxnId="{5AF9FF00-43CB-4BEB-847D-9CDDDB0FBF15}">
      <dgm:prSet/>
      <dgm:spPr/>
      <dgm:t>
        <a:bodyPr/>
        <a:lstStyle/>
        <a:p>
          <a:endParaRPr lang="it-IT"/>
        </a:p>
      </dgm:t>
    </dgm:pt>
    <dgm:pt modelId="{53340100-AFF4-4A2A-B0AB-6D51D6178878}" type="pres">
      <dgm:prSet presAssocID="{44D448F4-D1A5-42CD-BB80-A08790536226}" presName="Name0" presStyleCnt="0">
        <dgm:presLayoutVars>
          <dgm:dir/>
          <dgm:animLvl val="lvl"/>
          <dgm:resizeHandles/>
        </dgm:presLayoutVars>
      </dgm:prSet>
      <dgm:spPr/>
      <dgm:t>
        <a:bodyPr/>
        <a:lstStyle/>
        <a:p>
          <a:endParaRPr lang="it-IT"/>
        </a:p>
      </dgm:t>
    </dgm:pt>
    <dgm:pt modelId="{A4BB923A-F0E0-4273-808A-73AC84A72632}" type="pres">
      <dgm:prSet presAssocID="{9F46EE9B-E6AE-4F7B-BA18-24513FB0A213}" presName="linNode" presStyleCnt="0"/>
      <dgm:spPr/>
    </dgm:pt>
    <dgm:pt modelId="{B6081881-9E6E-4600-B956-FBB1975C9072}" type="pres">
      <dgm:prSet presAssocID="{9F46EE9B-E6AE-4F7B-BA18-24513FB0A213}" presName="parentShp" presStyleLbl="node1" presStyleIdx="0" presStyleCnt="7" custScaleX="118395" custScaleY="150184">
        <dgm:presLayoutVars>
          <dgm:bulletEnabled val="1"/>
        </dgm:presLayoutVars>
      </dgm:prSet>
      <dgm:spPr/>
      <dgm:t>
        <a:bodyPr/>
        <a:lstStyle/>
        <a:p>
          <a:endParaRPr lang="it-IT"/>
        </a:p>
      </dgm:t>
    </dgm:pt>
    <dgm:pt modelId="{26007290-BA0A-40AA-A373-5D30330C9AE6}" type="pres">
      <dgm:prSet presAssocID="{9F46EE9B-E6AE-4F7B-BA18-24513FB0A213}" presName="childShp" presStyleLbl="bgAccFollowNode1" presStyleIdx="0" presStyleCnt="7">
        <dgm:presLayoutVars>
          <dgm:bulletEnabled val="1"/>
        </dgm:presLayoutVars>
      </dgm:prSet>
      <dgm:spPr/>
    </dgm:pt>
    <dgm:pt modelId="{DA948197-3EFD-4339-BE2F-2FB66D1AC476}" type="pres">
      <dgm:prSet presAssocID="{5EFA7907-323F-4B7F-8E7F-AFEB2A1B02B9}" presName="spacing" presStyleCnt="0"/>
      <dgm:spPr/>
    </dgm:pt>
    <dgm:pt modelId="{176676A0-EFBF-45C5-8402-8FED3A785CA4}" type="pres">
      <dgm:prSet presAssocID="{25CDD1D5-65CC-4315-830D-A185457AE180}" presName="linNode" presStyleCnt="0"/>
      <dgm:spPr/>
    </dgm:pt>
    <dgm:pt modelId="{712B7FBC-3129-4508-9AFB-5A2F8CAD3204}" type="pres">
      <dgm:prSet presAssocID="{25CDD1D5-65CC-4315-830D-A185457AE180}" presName="parentShp" presStyleLbl="node1" presStyleIdx="1" presStyleCnt="7" custScaleX="117967" custScaleY="150941">
        <dgm:presLayoutVars>
          <dgm:bulletEnabled val="1"/>
        </dgm:presLayoutVars>
      </dgm:prSet>
      <dgm:spPr/>
      <dgm:t>
        <a:bodyPr/>
        <a:lstStyle/>
        <a:p>
          <a:endParaRPr lang="it-IT"/>
        </a:p>
      </dgm:t>
    </dgm:pt>
    <dgm:pt modelId="{69FE41D9-A339-4B53-9C80-B88541EF85EB}" type="pres">
      <dgm:prSet presAssocID="{25CDD1D5-65CC-4315-830D-A185457AE180}" presName="childShp" presStyleLbl="bgAccFollowNode1" presStyleIdx="1" presStyleCnt="7">
        <dgm:presLayoutVars>
          <dgm:bulletEnabled val="1"/>
        </dgm:presLayoutVars>
      </dgm:prSet>
      <dgm:spPr/>
    </dgm:pt>
    <dgm:pt modelId="{B6FE19FB-AA22-44B1-A561-FC50842FDD40}" type="pres">
      <dgm:prSet presAssocID="{38C37AAA-C23B-4B17-8D15-69AD4818AF65}" presName="spacing" presStyleCnt="0"/>
      <dgm:spPr/>
    </dgm:pt>
    <dgm:pt modelId="{B6FA7563-1983-4C02-B597-0A688C86E383}" type="pres">
      <dgm:prSet presAssocID="{E5B37B53-4DD4-4A67-82C9-83CC4B85C830}" presName="linNode" presStyleCnt="0"/>
      <dgm:spPr/>
    </dgm:pt>
    <dgm:pt modelId="{26F7EBAF-F05F-452E-AEE9-751C6EF73841}" type="pres">
      <dgm:prSet presAssocID="{E5B37B53-4DD4-4A67-82C9-83CC4B85C830}" presName="parentShp" presStyleLbl="node1" presStyleIdx="2" presStyleCnt="7" custScaleX="119971" custScaleY="151753">
        <dgm:presLayoutVars>
          <dgm:bulletEnabled val="1"/>
        </dgm:presLayoutVars>
      </dgm:prSet>
      <dgm:spPr/>
      <dgm:t>
        <a:bodyPr/>
        <a:lstStyle/>
        <a:p>
          <a:endParaRPr lang="it-IT"/>
        </a:p>
      </dgm:t>
    </dgm:pt>
    <dgm:pt modelId="{DAFF5F0E-4E24-4636-A99B-7733AFAF428E}" type="pres">
      <dgm:prSet presAssocID="{E5B37B53-4DD4-4A67-82C9-83CC4B85C830}" presName="childShp" presStyleLbl="bgAccFollowNode1" presStyleIdx="2" presStyleCnt="7">
        <dgm:presLayoutVars>
          <dgm:bulletEnabled val="1"/>
        </dgm:presLayoutVars>
      </dgm:prSet>
      <dgm:spPr/>
    </dgm:pt>
    <dgm:pt modelId="{427C8717-2025-49A5-BE25-C54B7F27A554}" type="pres">
      <dgm:prSet presAssocID="{74AE23EB-FE28-4475-A58A-6D1481BDE4F9}" presName="spacing" presStyleCnt="0"/>
      <dgm:spPr/>
    </dgm:pt>
    <dgm:pt modelId="{72D67781-3F65-4178-8032-2CCB8028F65B}" type="pres">
      <dgm:prSet presAssocID="{4AC99E1C-BD85-486B-B2E3-F83879A52403}" presName="linNode" presStyleCnt="0"/>
      <dgm:spPr/>
    </dgm:pt>
    <dgm:pt modelId="{7FC542A5-4569-4A3A-8110-BB71ACCE5E8E}" type="pres">
      <dgm:prSet presAssocID="{4AC99E1C-BD85-486B-B2E3-F83879A52403}" presName="parentShp" presStyleLbl="node1" presStyleIdx="3" presStyleCnt="7" custScaleX="119971" custScaleY="159917">
        <dgm:presLayoutVars>
          <dgm:bulletEnabled val="1"/>
        </dgm:presLayoutVars>
      </dgm:prSet>
      <dgm:spPr/>
      <dgm:t>
        <a:bodyPr/>
        <a:lstStyle/>
        <a:p>
          <a:endParaRPr lang="it-IT"/>
        </a:p>
      </dgm:t>
    </dgm:pt>
    <dgm:pt modelId="{EE2135F6-67A9-401A-AC36-B1E34201654C}" type="pres">
      <dgm:prSet presAssocID="{4AC99E1C-BD85-486B-B2E3-F83879A52403}" presName="childShp" presStyleLbl="bgAccFollowNode1" presStyleIdx="3" presStyleCnt="7">
        <dgm:presLayoutVars>
          <dgm:bulletEnabled val="1"/>
        </dgm:presLayoutVars>
      </dgm:prSet>
      <dgm:spPr/>
    </dgm:pt>
    <dgm:pt modelId="{52527BBF-BA47-4A3F-9871-24C2C4C83312}" type="pres">
      <dgm:prSet presAssocID="{60002462-C7CC-494C-AC35-46E401C9F6B8}" presName="spacing" presStyleCnt="0"/>
      <dgm:spPr/>
    </dgm:pt>
    <dgm:pt modelId="{3EA51C6F-FD64-4BF6-80A6-3C27C775861E}" type="pres">
      <dgm:prSet presAssocID="{9DE2C258-1D26-4B09-9FF2-6BA2DC0545EE}" presName="linNode" presStyleCnt="0"/>
      <dgm:spPr/>
    </dgm:pt>
    <dgm:pt modelId="{A5B0E966-CFCC-45AE-A14C-9ACF09B4F071}" type="pres">
      <dgm:prSet presAssocID="{9DE2C258-1D26-4B09-9FF2-6BA2DC0545EE}" presName="parentShp" presStyleLbl="node1" presStyleIdx="4" presStyleCnt="7" custScaleX="119971" custScaleY="164483">
        <dgm:presLayoutVars>
          <dgm:bulletEnabled val="1"/>
        </dgm:presLayoutVars>
      </dgm:prSet>
      <dgm:spPr/>
      <dgm:t>
        <a:bodyPr/>
        <a:lstStyle/>
        <a:p>
          <a:endParaRPr lang="it-IT"/>
        </a:p>
      </dgm:t>
    </dgm:pt>
    <dgm:pt modelId="{03544023-6704-4377-829C-B06D3BEDE975}" type="pres">
      <dgm:prSet presAssocID="{9DE2C258-1D26-4B09-9FF2-6BA2DC0545EE}" presName="childShp" presStyleLbl="bgAccFollowNode1" presStyleIdx="4" presStyleCnt="7">
        <dgm:presLayoutVars>
          <dgm:bulletEnabled val="1"/>
        </dgm:presLayoutVars>
      </dgm:prSet>
      <dgm:spPr/>
    </dgm:pt>
    <dgm:pt modelId="{D3EF9314-E359-46F1-B123-9641BAE530B1}" type="pres">
      <dgm:prSet presAssocID="{6A94F113-1876-4B67-93C9-B9A0051C8333}" presName="spacing" presStyleCnt="0"/>
      <dgm:spPr/>
    </dgm:pt>
    <dgm:pt modelId="{41C1587B-230D-4482-9EC0-876372862362}" type="pres">
      <dgm:prSet presAssocID="{CB10C22A-FDE5-4D50-B5A0-8853F49EA9EE}" presName="linNode" presStyleCnt="0"/>
      <dgm:spPr/>
    </dgm:pt>
    <dgm:pt modelId="{AD6C9A19-12D0-4E5C-B791-7E670E475256}" type="pres">
      <dgm:prSet presAssocID="{CB10C22A-FDE5-4D50-B5A0-8853F49EA9EE}" presName="parentShp" presStyleLbl="node1" presStyleIdx="5" presStyleCnt="7" custScaleX="119971" custScaleY="162381">
        <dgm:presLayoutVars>
          <dgm:bulletEnabled val="1"/>
        </dgm:presLayoutVars>
      </dgm:prSet>
      <dgm:spPr/>
      <dgm:t>
        <a:bodyPr/>
        <a:lstStyle/>
        <a:p>
          <a:endParaRPr lang="it-IT"/>
        </a:p>
      </dgm:t>
    </dgm:pt>
    <dgm:pt modelId="{F7EA43AA-C4FB-4DA5-B347-464A4C207B07}" type="pres">
      <dgm:prSet presAssocID="{CB10C22A-FDE5-4D50-B5A0-8853F49EA9EE}" presName="childShp" presStyleLbl="bgAccFollowNode1" presStyleIdx="5" presStyleCnt="7">
        <dgm:presLayoutVars>
          <dgm:bulletEnabled val="1"/>
        </dgm:presLayoutVars>
      </dgm:prSet>
      <dgm:spPr/>
    </dgm:pt>
    <dgm:pt modelId="{9C3320BF-E0EE-41B3-AD24-36C6767B5F38}" type="pres">
      <dgm:prSet presAssocID="{A9BC1B06-F60F-4335-A0E7-0101074EED10}" presName="spacing" presStyleCnt="0"/>
      <dgm:spPr/>
    </dgm:pt>
    <dgm:pt modelId="{7A9A9731-674B-41E0-8D5F-7E8B150A4D6F}" type="pres">
      <dgm:prSet presAssocID="{DCAF3877-C1F8-4AE2-BA23-267B2B9017B6}" presName="linNode" presStyleCnt="0"/>
      <dgm:spPr/>
    </dgm:pt>
    <dgm:pt modelId="{A0931AD7-E357-4B83-99CA-E636A41CD282}" type="pres">
      <dgm:prSet presAssocID="{DCAF3877-C1F8-4AE2-BA23-267B2B9017B6}" presName="parentShp" presStyleLbl="node1" presStyleIdx="6" presStyleCnt="7" custScaleX="119971" custScaleY="209728">
        <dgm:presLayoutVars>
          <dgm:bulletEnabled val="1"/>
        </dgm:presLayoutVars>
      </dgm:prSet>
      <dgm:spPr/>
      <dgm:t>
        <a:bodyPr/>
        <a:lstStyle/>
        <a:p>
          <a:endParaRPr lang="it-IT"/>
        </a:p>
      </dgm:t>
    </dgm:pt>
    <dgm:pt modelId="{481850D6-9200-4AA4-9212-8FD45A3D51D1}" type="pres">
      <dgm:prSet presAssocID="{DCAF3877-C1F8-4AE2-BA23-267B2B9017B6}" presName="childShp" presStyleLbl="bgAccFollowNode1" presStyleIdx="6" presStyleCnt="7">
        <dgm:presLayoutVars>
          <dgm:bulletEnabled val="1"/>
        </dgm:presLayoutVars>
      </dgm:prSet>
      <dgm:spPr/>
    </dgm:pt>
  </dgm:ptLst>
  <dgm:cxnLst>
    <dgm:cxn modelId="{47E99A49-94BE-46D2-BC77-ACB4EBDD2ECE}" srcId="{44D448F4-D1A5-42CD-BB80-A08790536226}" destId="{E5B37B53-4DD4-4A67-82C9-83CC4B85C830}" srcOrd="2" destOrd="0" parTransId="{530F5C4F-4430-4B11-B666-FFDD3C2C35C8}" sibTransId="{74AE23EB-FE28-4475-A58A-6D1481BDE4F9}"/>
    <dgm:cxn modelId="{EDD97FD0-C455-4634-BC05-EF1DA626A685}" type="presOf" srcId="{4AC99E1C-BD85-486B-B2E3-F83879A52403}" destId="{7FC542A5-4569-4A3A-8110-BB71ACCE5E8E}" srcOrd="0" destOrd="0" presId="urn:microsoft.com/office/officeart/2005/8/layout/vList6"/>
    <dgm:cxn modelId="{4A3D38A3-C65A-4764-A1E9-29A0A7159A43}" type="presOf" srcId="{44D448F4-D1A5-42CD-BB80-A08790536226}" destId="{53340100-AFF4-4A2A-B0AB-6D51D6178878}" srcOrd="0" destOrd="0" presId="urn:microsoft.com/office/officeart/2005/8/layout/vList6"/>
    <dgm:cxn modelId="{2DAA3D41-8A5C-44A3-9EE3-83E856370115}" type="presOf" srcId="{DCAF3877-C1F8-4AE2-BA23-267B2B9017B6}" destId="{A0931AD7-E357-4B83-99CA-E636A41CD282}" srcOrd="0" destOrd="0" presId="urn:microsoft.com/office/officeart/2005/8/layout/vList6"/>
    <dgm:cxn modelId="{32B4D26A-6EAB-422B-96CD-9B8597046106}" type="presOf" srcId="{9F46EE9B-E6AE-4F7B-BA18-24513FB0A213}" destId="{B6081881-9E6E-4600-B956-FBB1975C9072}" srcOrd="0" destOrd="0" presId="urn:microsoft.com/office/officeart/2005/8/layout/vList6"/>
    <dgm:cxn modelId="{FA6FAA0A-AD02-4CB8-9344-ABC7DF6E7F29}" type="presOf" srcId="{CB10C22A-FDE5-4D50-B5A0-8853F49EA9EE}" destId="{AD6C9A19-12D0-4E5C-B791-7E670E475256}" srcOrd="0" destOrd="0" presId="urn:microsoft.com/office/officeart/2005/8/layout/vList6"/>
    <dgm:cxn modelId="{A1F4C61C-6A9E-4BB5-AD61-0B6C2F1044B8}" srcId="{44D448F4-D1A5-42CD-BB80-A08790536226}" destId="{9F46EE9B-E6AE-4F7B-BA18-24513FB0A213}" srcOrd="0" destOrd="0" parTransId="{A68D5B47-BD31-4D69-94D6-D6900B5754DE}" sibTransId="{5EFA7907-323F-4B7F-8E7F-AFEB2A1B02B9}"/>
    <dgm:cxn modelId="{F49BDE1A-3C56-48B3-9B1C-E1E788405622}" srcId="{44D448F4-D1A5-42CD-BB80-A08790536226}" destId="{9DE2C258-1D26-4B09-9FF2-6BA2DC0545EE}" srcOrd="4" destOrd="0" parTransId="{208B1C1C-503C-43CF-ACCC-A07BABAF40A7}" sibTransId="{6A94F113-1876-4B67-93C9-B9A0051C8333}"/>
    <dgm:cxn modelId="{DA140FCF-120D-40CB-B50D-542E2307EC1C}" srcId="{44D448F4-D1A5-42CD-BB80-A08790536226}" destId="{CB10C22A-FDE5-4D50-B5A0-8853F49EA9EE}" srcOrd="5" destOrd="0" parTransId="{0D3918A2-2F92-4B73-9251-533C34015BDD}" sibTransId="{A9BC1B06-F60F-4335-A0E7-0101074EED10}"/>
    <dgm:cxn modelId="{98075FED-DC96-430F-9E0A-5F561F345023}" srcId="{44D448F4-D1A5-42CD-BB80-A08790536226}" destId="{25CDD1D5-65CC-4315-830D-A185457AE180}" srcOrd="1" destOrd="0" parTransId="{14173670-2944-4093-AB71-E597D25B843A}" sibTransId="{38C37AAA-C23B-4B17-8D15-69AD4818AF65}"/>
    <dgm:cxn modelId="{5AF9FF00-43CB-4BEB-847D-9CDDDB0FBF15}" srcId="{44D448F4-D1A5-42CD-BB80-A08790536226}" destId="{DCAF3877-C1F8-4AE2-BA23-267B2B9017B6}" srcOrd="6" destOrd="0" parTransId="{46731067-9B20-42E1-AFC0-26E383F54E21}" sibTransId="{316939AF-00D8-4230-9FFD-212DF0EC8B0B}"/>
    <dgm:cxn modelId="{FF775E0F-08A3-4087-845A-659ECBD00F6C}" srcId="{44D448F4-D1A5-42CD-BB80-A08790536226}" destId="{4AC99E1C-BD85-486B-B2E3-F83879A52403}" srcOrd="3" destOrd="0" parTransId="{7AF567B3-7EC9-4110-AD42-A9037DEBC4FD}" sibTransId="{60002462-C7CC-494C-AC35-46E401C9F6B8}"/>
    <dgm:cxn modelId="{573DE5FA-D376-4013-A3FC-541F6A804258}" type="presOf" srcId="{25CDD1D5-65CC-4315-830D-A185457AE180}" destId="{712B7FBC-3129-4508-9AFB-5A2F8CAD3204}" srcOrd="0" destOrd="0" presId="urn:microsoft.com/office/officeart/2005/8/layout/vList6"/>
    <dgm:cxn modelId="{672D5E58-A893-4A87-B807-00245E25DF96}" type="presOf" srcId="{9DE2C258-1D26-4B09-9FF2-6BA2DC0545EE}" destId="{A5B0E966-CFCC-45AE-A14C-9ACF09B4F071}" srcOrd="0" destOrd="0" presId="urn:microsoft.com/office/officeart/2005/8/layout/vList6"/>
    <dgm:cxn modelId="{930D9800-69DB-4E76-94E4-77757DFB00D3}" type="presOf" srcId="{E5B37B53-4DD4-4A67-82C9-83CC4B85C830}" destId="{26F7EBAF-F05F-452E-AEE9-751C6EF73841}" srcOrd="0" destOrd="0" presId="urn:microsoft.com/office/officeart/2005/8/layout/vList6"/>
    <dgm:cxn modelId="{50838B85-21E2-47C3-B4E0-A2A5647B121D}" type="presParOf" srcId="{53340100-AFF4-4A2A-B0AB-6D51D6178878}" destId="{A4BB923A-F0E0-4273-808A-73AC84A72632}" srcOrd="0" destOrd="0" presId="urn:microsoft.com/office/officeart/2005/8/layout/vList6"/>
    <dgm:cxn modelId="{5206D9D4-2CA0-4621-99B4-2CA0CA918B5E}" type="presParOf" srcId="{A4BB923A-F0E0-4273-808A-73AC84A72632}" destId="{B6081881-9E6E-4600-B956-FBB1975C9072}" srcOrd="0" destOrd="0" presId="urn:microsoft.com/office/officeart/2005/8/layout/vList6"/>
    <dgm:cxn modelId="{319BBF6C-0755-4E8C-A628-89DCEE12FC01}" type="presParOf" srcId="{A4BB923A-F0E0-4273-808A-73AC84A72632}" destId="{26007290-BA0A-40AA-A373-5D30330C9AE6}" srcOrd="1" destOrd="0" presId="urn:microsoft.com/office/officeart/2005/8/layout/vList6"/>
    <dgm:cxn modelId="{1C36C7A2-E6EE-4FD3-8376-0A848D6833C1}" type="presParOf" srcId="{53340100-AFF4-4A2A-B0AB-6D51D6178878}" destId="{DA948197-3EFD-4339-BE2F-2FB66D1AC476}" srcOrd="1" destOrd="0" presId="urn:microsoft.com/office/officeart/2005/8/layout/vList6"/>
    <dgm:cxn modelId="{2CDE76F9-2F29-4495-9203-B7C955ECC51F}" type="presParOf" srcId="{53340100-AFF4-4A2A-B0AB-6D51D6178878}" destId="{176676A0-EFBF-45C5-8402-8FED3A785CA4}" srcOrd="2" destOrd="0" presId="urn:microsoft.com/office/officeart/2005/8/layout/vList6"/>
    <dgm:cxn modelId="{D842A3AA-89F5-4238-94D1-FCBC4373D338}" type="presParOf" srcId="{176676A0-EFBF-45C5-8402-8FED3A785CA4}" destId="{712B7FBC-3129-4508-9AFB-5A2F8CAD3204}" srcOrd="0" destOrd="0" presId="urn:microsoft.com/office/officeart/2005/8/layout/vList6"/>
    <dgm:cxn modelId="{54DA1FCA-D33D-4FE7-A92A-7D5FA70D8A8B}" type="presParOf" srcId="{176676A0-EFBF-45C5-8402-8FED3A785CA4}" destId="{69FE41D9-A339-4B53-9C80-B88541EF85EB}" srcOrd="1" destOrd="0" presId="urn:microsoft.com/office/officeart/2005/8/layout/vList6"/>
    <dgm:cxn modelId="{6A67FAE5-C3A7-49D5-9977-C55F70B4FCBA}" type="presParOf" srcId="{53340100-AFF4-4A2A-B0AB-6D51D6178878}" destId="{B6FE19FB-AA22-44B1-A561-FC50842FDD40}" srcOrd="3" destOrd="0" presId="urn:microsoft.com/office/officeart/2005/8/layout/vList6"/>
    <dgm:cxn modelId="{CD8BACDA-C755-4F14-A33A-91FBFCC4E142}" type="presParOf" srcId="{53340100-AFF4-4A2A-B0AB-6D51D6178878}" destId="{B6FA7563-1983-4C02-B597-0A688C86E383}" srcOrd="4" destOrd="0" presId="urn:microsoft.com/office/officeart/2005/8/layout/vList6"/>
    <dgm:cxn modelId="{A2E97D0E-089B-44E3-9267-7789949915BE}" type="presParOf" srcId="{B6FA7563-1983-4C02-B597-0A688C86E383}" destId="{26F7EBAF-F05F-452E-AEE9-751C6EF73841}" srcOrd="0" destOrd="0" presId="urn:microsoft.com/office/officeart/2005/8/layout/vList6"/>
    <dgm:cxn modelId="{3B9BF1D6-FE62-4EA2-9872-A7F2ACAE8D63}" type="presParOf" srcId="{B6FA7563-1983-4C02-B597-0A688C86E383}" destId="{DAFF5F0E-4E24-4636-A99B-7733AFAF428E}" srcOrd="1" destOrd="0" presId="urn:microsoft.com/office/officeart/2005/8/layout/vList6"/>
    <dgm:cxn modelId="{A3683370-52A5-4ACA-82E3-96F7DBB1DC07}" type="presParOf" srcId="{53340100-AFF4-4A2A-B0AB-6D51D6178878}" destId="{427C8717-2025-49A5-BE25-C54B7F27A554}" srcOrd="5" destOrd="0" presId="urn:microsoft.com/office/officeart/2005/8/layout/vList6"/>
    <dgm:cxn modelId="{26B4B505-A3D9-45D7-8A09-566391D94119}" type="presParOf" srcId="{53340100-AFF4-4A2A-B0AB-6D51D6178878}" destId="{72D67781-3F65-4178-8032-2CCB8028F65B}" srcOrd="6" destOrd="0" presId="urn:microsoft.com/office/officeart/2005/8/layout/vList6"/>
    <dgm:cxn modelId="{10644D7C-1A63-4869-805C-00E8AB8AD084}" type="presParOf" srcId="{72D67781-3F65-4178-8032-2CCB8028F65B}" destId="{7FC542A5-4569-4A3A-8110-BB71ACCE5E8E}" srcOrd="0" destOrd="0" presId="urn:microsoft.com/office/officeart/2005/8/layout/vList6"/>
    <dgm:cxn modelId="{0ED110C2-FCF3-4DFF-B6D9-968C07F5AC28}" type="presParOf" srcId="{72D67781-3F65-4178-8032-2CCB8028F65B}" destId="{EE2135F6-67A9-401A-AC36-B1E34201654C}" srcOrd="1" destOrd="0" presId="urn:microsoft.com/office/officeart/2005/8/layout/vList6"/>
    <dgm:cxn modelId="{929E3A60-5941-406E-8806-88C1560A01B5}" type="presParOf" srcId="{53340100-AFF4-4A2A-B0AB-6D51D6178878}" destId="{52527BBF-BA47-4A3F-9871-24C2C4C83312}" srcOrd="7" destOrd="0" presId="urn:microsoft.com/office/officeart/2005/8/layout/vList6"/>
    <dgm:cxn modelId="{E80D1FE1-6F84-4264-B1CA-769873C00974}" type="presParOf" srcId="{53340100-AFF4-4A2A-B0AB-6D51D6178878}" destId="{3EA51C6F-FD64-4BF6-80A6-3C27C775861E}" srcOrd="8" destOrd="0" presId="urn:microsoft.com/office/officeart/2005/8/layout/vList6"/>
    <dgm:cxn modelId="{A5A86D29-A5EE-40E9-A077-B53AFA738534}" type="presParOf" srcId="{3EA51C6F-FD64-4BF6-80A6-3C27C775861E}" destId="{A5B0E966-CFCC-45AE-A14C-9ACF09B4F071}" srcOrd="0" destOrd="0" presId="urn:microsoft.com/office/officeart/2005/8/layout/vList6"/>
    <dgm:cxn modelId="{A9A2DFB2-BE54-40DE-AFEA-B48A03A543CF}" type="presParOf" srcId="{3EA51C6F-FD64-4BF6-80A6-3C27C775861E}" destId="{03544023-6704-4377-829C-B06D3BEDE975}" srcOrd="1" destOrd="0" presId="urn:microsoft.com/office/officeart/2005/8/layout/vList6"/>
    <dgm:cxn modelId="{6B87574B-2B06-4233-86ED-1A789D70418A}" type="presParOf" srcId="{53340100-AFF4-4A2A-B0AB-6D51D6178878}" destId="{D3EF9314-E359-46F1-B123-9641BAE530B1}" srcOrd="9" destOrd="0" presId="urn:microsoft.com/office/officeart/2005/8/layout/vList6"/>
    <dgm:cxn modelId="{BBEF6F39-EE0F-4164-9774-58F005DA2AC9}" type="presParOf" srcId="{53340100-AFF4-4A2A-B0AB-6D51D6178878}" destId="{41C1587B-230D-4482-9EC0-876372862362}" srcOrd="10" destOrd="0" presId="urn:microsoft.com/office/officeart/2005/8/layout/vList6"/>
    <dgm:cxn modelId="{681CE55D-5B29-4BCD-B309-D76B030BD86A}" type="presParOf" srcId="{41C1587B-230D-4482-9EC0-876372862362}" destId="{AD6C9A19-12D0-4E5C-B791-7E670E475256}" srcOrd="0" destOrd="0" presId="urn:microsoft.com/office/officeart/2005/8/layout/vList6"/>
    <dgm:cxn modelId="{213E84FF-F62A-4526-9063-BED1F0C70CDF}" type="presParOf" srcId="{41C1587B-230D-4482-9EC0-876372862362}" destId="{F7EA43AA-C4FB-4DA5-B347-464A4C207B07}" srcOrd="1" destOrd="0" presId="urn:microsoft.com/office/officeart/2005/8/layout/vList6"/>
    <dgm:cxn modelId="{C31AA757-B0D3-45E8-AC4B-3655A7A922CB}" type="presParOf" srcId="{53340100-AFF4-4A2A-B0AB-6D51D6178878}" destId="{9C3320BF-E0EE-41B3-AD24-36C6767B5F38}" srcOrd="11" destOrd="0" presId="urn:microsoft.com/office/officeart/2005/8/layout/vList6"/>
    <dgm:cxn modelId="{985B9D25-FDF5-4026-AF0F-4933BFAAC0FB}" type="presParOf" srcId="{53340100-AFF4-4A2A-B0AB-6D51D6178878}" destId="{7A9A9731-674B-41E0-8D5F-7E8B150A4D6F}" srcOrd="12" destOrd="0" presId="urn:microsoft.com/office/officeart/2005/8/layout/vList6"/>
    <dgm:cxn modelId="{7454D7C7-B80E-4615-940B-C7DC55705526}" type="presParOf" srcId="{7A9A9731-674B-41E0-8D5F-7E8B150A4D6F}" destId="{A0931AD7-E357-4B83-99CA-E636A41CD282}" srcOrd="0" destOrd="0" presId="urn:microsoft.com/office/officeart/2005/8/layout/vList6"/>
    <dgm:cxn modelId="{BA504B8F-01F2-48AB-8B5C-04D65289E9BB}" type="presParOf" srcId="{7A9A9731-674B-41E0-8D5F-7E8B150A4D6F}" destId="{481850D6-9200-4AA4-9212-8FD45A3D51D1}"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4D448F4-D1A5-42CD-BB80-A08790536226}" type="doc">
      <dgm:prSet loTypeId="urn:microsoft.com/office/officeart/2005/8/layout/vList6" loCatId="process" qsTypeId="urn:microsoft.com/office/officeart/2005/8/quickstyle/simple1" qsCatId="simple" csTypeId="urn:microsoft.com/office/officeart/2005/8/colors/accent2_4" csCatId="accent2" phldr="1"/>
      <dgm:spPr/>
      <dgm:t>
        <a:bodyPr/>
        <a:lstStyle/>
        <a:p>
          <a:endParaRPr lang="it-IT"/>
        </a:p>
      </dgm:t>
    </dgm:pt>
    <dgm:pt modelId="{9F46EE9B-E6AE-4F7B-BA18-24513FB0A213}">
      <dgm:prSet phldrT="[Testo]" custT="1"/>
      <dgm:spPr/>
      <dgm:t>
        <a:bodyPr/>
        <a:lstStyle/>
        <a:p>
          <a:pPr algn="just"/>
          <a:r>
            <a:rPr lang="it-IT" sz="1200" b="1" dirty="0" smtClean="0"/>
            <a:t>FRIE - Legge 908/1955</a:t>
          </a:r>
          <a:endParaRPr lang="it-IT" sz="1200" b="1" dirty="0"/>
        </a:p>
      </dgm:t>
    </dgm:pt>
    <dgm:pt modelId="{A68D5B47-BD31-4D69-94D6-D6900B5754DE}" type="parTrans" cxnId="{A1F4C61C-6A9E-4BB5-AD61-0B6C2F1044B8}">
      <dgm:prSet/>
      <dgm:spPr/>
      <dgm:t>
        <a:bodyPr/>
        <a:lstStyle/>
        <a:p>
          <a:endParaRPr lang="it-IT"/>
        </a:p>
      </dgm:t>
    </dgm:pt>
    <dgm:pt modelId="{5EFA7907-323F-4B7F-8E7F-AFEB2A1B02B9}" type="sibTrans" cxnId="{A1F4C61C-6A9E-4BB5-AD61-0B6C2F1044B8}">
      <dgm:prSet/>
      <dgm:spPr/>
      <dgm:t>
        <a:bodyPr/>
        <a:lstStyle/>
        <a:p>
          <a:endParaRPr lang="it-IT"/>
        </a:p>
      </dgm:t>
    </dgm:pt>
    <dgm:pt modelId="{53340100-AFF4-4A2A-B0AB-6D51D6178878}" type="pres">
      <dgm:prSet presAssocID="{44D448F4-D1A5-42CD-BB80-A08790536226}" presName="Name0" presStyleCnt="0">
        <dgm:presLayoutVars>
          <dgm:dir/>
          <dgm:animLvl val="lvl"/>
          <dgm:resizeHandles/>
        </dgm:presLayoutVars>
      </dgm:prSet>
      <dgm:spPr/>
      <dgm:t>
        <a:bodyPr/>
        <a:lstStyle/>
        <a:p>
          <a:endParaRPr lang="it-IT"/>
        </a:p>
      </dgm:t>
    </dgm:pt>
    <dgm:pt modelId="{A4BB923A-F0E0-4273-808A-73AC84A72632}" type="pres">
      <dgm:prSet presAssocID="{9F46EE9B-E6AE-4F7B-BA18-24513FB0A213}" presName="linNode" presStyleCnt="0"/>
      <dgm:spPr/>
    </dgm:pt>
    <dgm:pt modelId="{B6081881-9E6E-4600-B956-FBB1975C9072}" type="pres">
      <dgm:prSet presAssocID="{9F46EE9B-E6AE-4F7B-BA18-24513FB0A213}" presName="parentShp" presStyleLbl="node1" presStyleIdx="0" presStyleCnt="1" custLinFactNeighborY="20998">
        <dgm:presLayoutVars>
          <dgm:bulletEnabled val="1"/>
        </dgm:presLayoutVars>
      </dgm:prSet>
      <dgm:spPr/>
      <dgm:t>
        <a:bodyPr/>
        <a:lstStyle/>
        <a:p>
          <a:endParaRPr lang="it-IT"/>
        </a:p>
      </dgm:t>
    </dgm:pt>
    <dgm:pt modelId="{26007290-BA0A-40AA-A373-5D30330C9AE6}" type="pres">
      <dgm:prSet presAssocID="{9F46EE9B-E6AE-4F7B-BA18-24513FB0A213}" presName="childShp" presStyleLbl="bgAccFollowNode1" presStyleIdx="0" presStyleCnt="1" custScaleY="58004">
        <dgm:presLayoutVars>
          <dgm:bulletEnabled val="1"/>
        </dgm:presLayoutVars>
      </dgm:prSet>
      <dgm:spPr/>
    </dgm:pt>
  </dgm:ptLst>
  <dgm:cxnLst>
    <dgm:cxn modelId="{4A3D38A3-C65A-4764-A1E9-29A0A7159A43}" type="presOf" srcId="{44D448F4-D1A5-42CD-BB80-A08790536226}" destId="{53340100-AFF4-4A2A-B0AB-6D51D6178878}" srcOrd="0" destOrd="0" presId="urn:microsoft.com/office/officeart/2005/8/layout/vList6"/>
    <dgm:cxn modelId="{32B4D26A-6EAB-422B-96CD-9B8597046106}" type="presOf" srcId="{9F46EE9B-E6AE-4F7B-BA18-24513FB0A213}" destId="{B6081881-9E6E-4600-B956-FBB1975C9072}" srcOrd="0" destOrd="0" presId="urn:microsoft.com/office/officeart/2005/8/layout/vList6"/>
    <dgm:cxn modelId="{A1F4C61C-6A9E-4BB5-AD61-0B6C2F1044B8}" srcId="{44D448F4-D1A5-42CD-BB80-A08790536226}" destId="{9F46EE9B-E6AE-4F7B-BA18-24513FB0A213}" srcOrd="0" destOrd="0" parTransId="{A68D5B47-BD31-4D69-94D6-D6900B5754DE}" sibTransId="{5EFA7907-323F-4B7F-8E7F-AFEB2A1B02B9}"/>
    <dgm:cxn modelId="{50838B85-21E2-47C3-B4E0-A2A5647B121D}" type="presParOf" srcId="{53340100-AFF4-4A2A-B0AB-6D51D6178878}" destId="{A4BB923A-F0E0-4273-808A-73AC84A72632}" srcOrd="0" destOrd="0" presId="urn:microsoft.com/office/officeart/2005/8/layout/vList6"/>
    <dgm:cxn modelId="{5206D9D4-2CA0-4621-99B4-2CA0CA918B5E}" type="presParOf" srcId="{A4BB923A-F0E0-4273-808A-73AC84A72632}" destId="{B6081881-9E6E-4600-B956-FBB1975C9072}" srcOrd="0" destOrd="0" presId="urn:microsoft.com/office/officeart/2005/8/layout/vList6"/>
    <dgm:cxn modelId="{319BBF6C-0755-4E8C-A628-89DCEE12FC01}" type="presParOf" srcId="{A4BB923A-F0E0-4273-808A-73AC84A72632}" destId="{26007290-BA0A-40AA-A373-5D30330C9AE6}"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44D448F4-D1A5-42CD-BB80-A08790536226}" type="doc">
      <dgm:prSet loTypeId="urn:microsoft.com/office/officeart/2005/8/layout/vList6" loCatId="process" qsTypeId="urn:microsoft.com/office/officeart/2005/8/quickstyle/simple1" qsCatId="simple" csTypeId="urn:microsoft.com/office/officeart/2005/8/colors/accent1_3" csCatId="accent1" phldr="1"/>
      <dgm:spPr/>
      <dgm:t>
        <a:bodyPr/>
        <a:lstStyle/>
        <a:p>
          <a:endParaRPr lang="it-IT"/>
        </a:p>
      </dgm:t>
    </dgm:pt>
    <dgm:pt modelId="{9F46EE9B-E6AE-4F7B-BA18-24513FB0A213}">
      <dgm:prSet phldrT="[Testo]" custT="1"/>
      <dgm:spPr/>
      <dgm:t>
        <a:bodyPr/>
        <a:lstStyle/>
        <a:p>
          <a:pPr algn="ctr"/>
          <a:r>
            <a:rPr lang="it-IT" sz="1200" b="1" dirty="0" smtClean="0">
              <a:solidFill>
                <a:srgbClr val="002060"/>
              </a:solidFill>
            </a:rPr>
            <a:t>Finanziamenti</a:t>
          </a:r>
          <a:r>
            <a:rPr lang="it-IT" sz="1200" b="1" baseline="0" dirty="0" smtClean="0">
              <a:solidFill>
                <a:srgbClr val="002060"/>
              </a:solidFill>
            </a:rPr>
            <a:t> agevolati FRIE </a:t>
          </a:r>
          <a:endParaRPr lang="it-IT" sz="1200" b="1" dirty="0">
            <a:solidFill>
              <a:srgbClr val="002060"/>
            </a:solidFill>
          </a:endParaRPr>
        </a:p>
      </dgm:t>
    </dgm:pt>
    <dgm:pt modelId="{A68D5B47-BD31-4D69-94D6-D6900B5754DE}" type="parTrans" cxnId="{A1F4C61C-6A9E-4BB5-AD61-0B6C2F1044B8}">
      <dgm:prSet/>
      <dgm:spPr/>
      <dgm:t>
        <a:bodyPr/>
        <a:lstStyle/>
        <a:p>
          <a:endParaRPr lang="it-IT"/>
        </a:p>
      </dgm:t>
    </dgm:pt>
    <dgm:pt modelId="{5EFA7907-323F-4B7F-8E7F-AFEB2A1B02B9}" type="sibTrans" cxnId="{A1F4C61C-6A9E-4BB5-AD61-0B6C2F1044B8}">
      <dgm:prSet/>
      <dgm:spPr/>
      <dgm:t>
        <a:bodyPr/>
        <a:lstStyle/>
        <a:p>
          <a:endParaRPr lang="it-IT"/>
        </a:p>
      </dgm:t>
    </dgm:pt>
    <dgm:pt modelId="{25CDD1D5-65CC-4315-830D-A185457AE180}">
      <dgm:prSet custT="1"/>
      <dgm:spPr/>
      <dgm:t>
        <a:bodyPr/>
        <a:lstStyle/>
        <a:p>
          <a:pPr algn="ctr"/>
          <a:r>
            <a:rPr lang="it-IT" sz="1200" b="1" dirty="0" smtClean="0">
              <a:solidFill>
                <a:srgbClr val="002060"/>
              </a:solidFill>
            </a:rPr>
            <a:t>Finanziamenti agevolati Fondo Sviluppo per investimenti e sviluppo aziendale </a:t>
          </a:r>
        </a:p>
        <a:p>
          <a:pPr algn="ctr"/>
          <a:r>
            <a:rPr lang="it-IT" sz="1100" b="0" dirty="0" smtClean="0">
              <a:solidFill>
                <a:srgbClr val="002060"/>
              </a:solidFill>
            </a:rPr>
            <a:t>(art. 17 </a:t>
          </a:r>
          <a:r>
            <a:rPr lang="it-IT" sz="1100" b="0" dirty="0" err="1" smtClean="0">
              <a:solidFill>
                <a:srgbClr val="002060"/>
              </a:solidFill>
            </a:rPr>
            <a:t>DPReg</a:t>
          </a:r>
          <a:r>
            <a:rPr lang="it-IT" sz="1100" b="0" dirty="0" smtClean="0">
              <a:solidFill>
                <a:srgbClr val="002060"/>
              </a:solidFill>
            </a:rPr>
            <a:t>. 209/2012) </a:t>
          </a:r>
          <a:endParaRPr lang="it-IT" sz="1100" b="0" dirty="0" smtClean="0">
            <a:solidFill>
              <a:srgbClr val="002060"/>
            </a:solidFill>
          </a:endParaRPr>
        </a:p>
      </dgm:t>
    </dgm:pt>
    <dgm:pt modelId="{14173670-2944-4093-AB71-E597D25B843A}" type="parTrans" cxnId="{98075FED-DC96-430F-9E0A-5F561F345023}">
      <dgm:prSet/>
      <dgm:spPr/>
      <dgm:t>
        <a:bodyPr/>
        <a:lstStyle/>
        <a:p>
          <a:endParaRPr lang="it-IT"/>
        </a:p>
      </dgm:t>
    </dgm:pt>
    <dgm:pt modelId="{38C37AAA-C23B-4B17-8D15-69AD4818AF65}" type="sibTrans" cxnId="{98075FED-DC96-430F-9E0A-5F561F345023}">
      <dgm:prSet/>
      <dgm:spPr/>
      <dgm:t>
        <a:bodyPr/>
        <a:lstStyle/>
        <a:p>
          <a:endParaRPr lang="it-IT"/>
        </a:p>
      </dgm:t>
    </dgm:pt>
    <dgm:pt modelId="{E5B37B53-4DD4-4A67-82C9-83CC4B85C830}">
      <dgm:prSet custT="1"/>
      <dgm:spPr/>
      <dgm:t>
        <a:bodyPr/>
        <a:lstStyle/>
        <a:p>
          <a:pPr algn="ctr"/>
          <a:r>
            <a:rPr lang="it-IT" sz="1200" b="1" dirty="0" smtClean="0">
              <a:solidFill>
                <a:srgbClr val="002060"/>
              </a:solidFill>
            </a:rPr>
            <a:t>Prestiti</a:t>
          </a:r>
          <a:r>
            <a:rPr lang="it-IT" sz="1200" b="1" baseline="0" dirty="0" smtClean="0">
              <a:solidFill>
                <a:srgbClr val="002060"/>
              </a:solidFill>
            </a:rPr>
            <a:t> partecipativi Fondo Sviluppo </a:t>
          </a:r>
        </a:p>
        <a:p>
          <a:pPr algn="ctr"/>
          <a:r>
            <a:rPr lang="it-IT" sz="1100" b="0" baseline="0" dirty="0" smtClean="0">
              <a:solidFill>
                <a:srgbClr val="002060"/>
              </a:solidFill>
            </a:rPr>
            <a:t>(art. 18 </a:t>
          </a:r>
          <a:r>
            <a:rPr lang="it-IT" sz="1100" b="0" baseline="0" dirty="0" err="1" smtClean="0">
              <a:solidFill>
                <a:srgbClr val="002060"/>
              </a:solidFill>
            </a:rPr>
            <a:t>DPReg</a:t>
          </a:r>
          <a:r>
            <a:rPr lang="it-IT" sz="1100" b="0" baseline="0" dirty="0" smtClean="0">
              <a:solidFill>
                <a:srgbClr val="002060"/>
              </a:solidFill>
            </a:rPr>
            <a:t>. 209/2012)</a:t>
          </a:r>
          <a:endParaRPr lang="it-IT" sz="1100" b="0" dirty="0" smtClean="0">
            <a:solidFill>
              <a:srgbClr val="002060"/>
            </a:solidFill>
          </a:endParaRPr>
        </a:p>
      </dgm:t>
    </dgm:pt>
    <dgm:pt modelId="{530F5C4F-4430-4B11-B666-FFDD3C2C35C8}" type="parTrans" cxnId="{47E99A49-94BE-46D2-BC77-ACB4EBDD2ECE}">
      <dgm:prSet/>
      <dgm:spPr/>
      <dgm:t>
        <a:bodyPr/>
        <a:lstStyle/>
        <a:p>
          <a:endParaRPr lang="it-IT"/>
        </a:p>
      </dgm:t>
    </dgm:pt>
    <dgm:pt modelId="{74AE23EB-FE28-4475-A58A-6D1481BDE4F9}" type="sibTrans" cxnId="{47E99A49-94BE-46D2-BC77-ACB4EBDD2ECE}">
      <dgm:prSet/>
      <dgm:spPr/>
      <dgm:t>
        <a:bodyPr/>
        <a:lstStyle/>
        <a:p>
          <a:endParaRPr lang="it-IT"/>
        </a:p>
      </dgm:t>
    </dgm:pt>
    <dgm:pt modelId="{4AC99E1C-BD85-486B-B2E3-F83879A52403}">
      <dgm:prSet custT="1"/>
      <dgm:spPr/>
      <dgm:t>
        <a:bodyPr/>
        <a:lstStyle/>
        <a:p>
          <a:pPr algn="ctr"/>
          <a:r>
            <a:rPr lang="it-IT" sz="1200" b="1" dirty="0" smtClean="0">
              <a:solidFill>
                <a:srgbClr val="002060"/>
              </a:solidFill>
            </a:rPr>
            <a:t>Finanziamenti</a:t>
          </a:r>
          <a:r>
            <a:rPr lang="it-IT" sz="1200" b="1" baseline="0" dirty="0" smtClean="0">
              <a:solidFill>
                <a:srgbClr val="002060"/>
              </a:solidFill>
            </a:rPr>
            <a:t> agevolati consolidamento ed esigenze di credito </a:t>
          </a:r>
        </a:p>
        <a:p>
          <a:pPr algn="ctr"/>
          <a:r>
            <a:rPr lang="it-IT" sz="1100" b="0" baseline="0" dirty="0" smtClean="0">
              <a:solidFill>
                <a:srgbClr val="002060"/>
              </a:solidFill>
            </a:rPr>
            <a:t>(art. 18 bis </a:t>
          </a:r>
          <a:r>
            <a:rPr lang="it-IT" sz="1100" b="0" baseline="0" dirty="0" err="1" smtClean="0">
              <a:solidFill>
                <a:srgbClr val="002060"/>
              </a:solidFill>
            </a:rPr>
            <a:t>DPReg</a:t>
          </a:r>
          <a:r>
            <a:rPr lang="it-IT" sz="1100" b="0" baseline="0" dirty="0" smtClean="0">
              <a:solidFill>
                <a:srgbClr val="002060"/>
              </a:solidFill>
            </a:rPr>
            <a:t>. 209/2012) </a:t>
          </a:r>
          <a:endParaRPr lang="it-IT" sz="1100" b="0" dirty="0" smtClean="0">
            <a:solidFill>
              <a:srgbClr val="002060"/>
            </a:solidFill>
          </a:endParaRPr>
        </a:p>
      </dgm:t>
    </dgm:pt>
    <dgm:pt modelId="{7AF567B3-7EC9-4110-AD42-A9037DEBC4FD}" type="parTrans" cxnId="{FF775E0F-08A3-4087-845A-659ECBD00F6C}">
      <dgm:prSet/>
      <dgm:spPr/>
      <dgm:t>
        <a:bodyPr/>
        <a:lstStyle/>
        <a:p>
          <a:endParaRPr lang="it-IT"/>
        </a:p>
      </dgm:t>
    </dgm:pt>
    <dgm:pt modelId="{60002462-C7CC-494C-AC35-46E401C9F6B8}" type="sibTrans" cxnId="{FF775E0F-08A3-4087-845A-659ECBD00F6C}">
      <dgm:prSet/>
      <dgm:spPr/>
      <dgm:t>
        <a:bodyPr/>
        <a:lstStyle/>
        <a:p>
          <a:endParaRPr lang="it-IT"/>
        </a:p>
      </dgm:t>
    </dgm:pt>
    <dgm:pt modelId="{53340100-AFF4-4A2A-B0AB-6D51D6178878}" type="pres">
      <dgm:prSet presAssocID="{44D448F4-D1A5-42CD-BB80-A08790536226}" presName="Name0" presStyleCnt="0">
        <dgm:presLayoutVars>
          <dgm:dir/>
          <dgm:animLvl val="lvl"/>
          <dgm:resizeHandles/>
        </dgm:presLayoutVars>
      </dgm:prSet>
      <dgm:spPr/>
      <dgm:t>
        <a:bodyPr/>
        <a:lstStyle/>
        <a:p>
          <a:endParaRPr lang="it-IT"/>
        </a:p>
      </dgm:t>
    </dgm:pt>
    <dgm:pt modelId="{A4BB923A-F0E0-4273-808A-73AC84A72632}" type="pres">
      <dgm:prSet presAssocID="{9F46EE9B-E6AE-4F7B-BA18-24513FB0A213}" presName="linNode" presStyleCnt="0"/>
      <dgm:spPr/>
      <dgm:t>
        <a:bodyPr/>
        <a:lstStyle/>
        <a:p>
          <a:endParaRPr lang="it-IT"/>
        </a:p>
      </dgm:t>
    </dgm:pt>
    <dgm:pt modelId="{B6081881-9E6E-4600-B956-FBB1975C9072}" type="pres">
      <dgm:prSet presAssocID="{9F46EE9B-E6AE-4F7B-BA18-24513FB0A213}" presName="parentShp" presStyleLbl="node1" presStyleIdx="0" presStyleCnt="4" custScaleX="118395" custScaleY="150184">
        <dgm:presLayoutVars>
          <dgm:bulletEnabled val="1"/>
        </dgm:presLayoutVars>
      </dgm:prSet>
      <dgm:spPr/>
      <dgm:t>
        <a:bodyPr/>
        <a:lstStyle/>
        <a:p>
          <a:endParaRPr lang="it-IT"/>
        </a:p>
      </dgm:t>
    </dgm:pt>
    <dgm:pt modelId="{26007290-BA0A-40AA-A373-5D30330C9AE6}" type="pres">
      <dgm:prSet presAssocID="{9F46EE9B-E6AE-4F7B-BA18-24513FB0A213}" presName="childShp" presStyleLbl="bgAccFollowNode1" presStyleIdx="0" presStyleCnt="4">
        <dgm:presLayoutVars>
          <dgm:bulletEnabled val="1"/>
        </dgm:presLayoutVars>
      </dgm:prSet>
      <dgm:spPr/>
      <dgm:t>
        <a:bodyPr/>
        <a:lstStyle/>
        <a:p>
          <a:endParaRPr lang="it-IT"/>
        </a:p>
      </dgm:t>
    </dgm:pt>
    <dgm:pt modelId="{DA948197-3EFD-4339-BE2F-2FB66D1AC476}" type="pres">
      <dgm:prSet presAssocID="{5EFA7907-323F-4B7F-8E7F-AFEB2A1B02B9}" presName="spacing" presStyleCnt="0"/>
      <dgm:spPr/>
      <dgm:t>
        <a:bodyPr/>
        <a:lstStyle/>
        <a:p>
          <a:endParaRPr lang="it-IT"/>
        </a:p>
      </dgm:t>
    </dgm:pt>
    <dgm:pt modelId="{176676A0-EFBF-45C5-8402-8FED3A785CA4}" type="pres">
      <dgm:prSet presAssocID="{25CDD1D5-65CC-4315-830D-A185457AE180}" presName="linNode" presStyleCnt="0"/>
      <dgm:spPr/>
      <dgm:t>
        <a:bodyPr/>
        <a:lstStyle/>
        <a:p>
          <a:endParaRPr lang="it-IT"/>
        </a:p>
      </dgm:t>
    </dgm:pt>
    <dgm:pt modelId="{712B7FBC-3129-4508-9AFB-5A2F8CAD3204}" type="pres">
      <dgm:prSet presAssocID="{25CDD1D5-65CC-4315-830D-A185457AE180}" presName="parentShp" presStyleLbl="node1" presStyleIdx="1" presStyleCnt="4" custScaleX="117967" custScaleY="150941">
        <dgm:presLayoutVars>
          <dgm:bulletEnabled val="1"/>
        </dgm:presLayoutVars>
      </dgm:prSet>
      <dgm:spPr/>
      <dgm:t>
        <a:bodyPr/>
        <a:lstStyle/>
        <a:p>
          <a:endParaRPr lang="it-IT"/>
        </a:p>
      </dgm:t>
    </dgm:pt>
    <dgm:pt modelId="{69FE41D9-A339-4B53-9C80-B88541EF85EB}" type="pres">
      <dgm:prSet presAssocID="{25CDD1D5-65CC-4315-830D-A185457AE180}" presName="childShp" presStyleLbl="bgAccFollowNode1" presStyleIdx="1" presStyleCnt="4">
        <dgm:presLayoutVars>
          <dgm:bulletEnabled val="1"/>
        </dgm:presLayoutVars>
      </dgm:prSet>
      <dgm:spPr/>
      <dgm:t>
        <a:bodyPr/>
        <a:lstStyle/>
        <a:p>
          <a:endParaRPr lang="it-IT"/>
        </a:p>
      </dgm:t>
    </dgm:pt>
    <dgm:pt modelId="{B6FE19FB-AA22-44B1-A561-FC50842FDD40}" type="pres">
      <dgm:prSet presAssocID="{38C37AAA-C23B-4B17-8D15-69AD4818AF65}" presName="spacing" presStyleCnt="0"/>
      <dgm:spPr/>
      <dgm:t>
        <a:bodyPr/>
        <a:lstStyle/>
        <a:p>
          <a:endParaRPr lang="it-IT"/>
        </a:p>
      </dgm:t>
    </dgm:pt>
    <dgm:pt modelId="{B6FA7563-1983-4C02-B597-0A688C86E383}" type="pres">
      <dgm:prSet presAssocID="{E5B37B53-4DD4-4A67-82C9-83CC4B85C830}" presName="linNode" presStyleCnt="0"/>
      <dgm:spPr/>
      <dgm:t>
        <a:bodyPr/>
        <a:lstStyle/>
        <a:p>
          <a:endParaRPr lang="it-IT"/>
        </a:p>
      </dgm:t>
    </dgm:pt>
    <dgm:pt modelId="{26F7EBAF-F05F-452E-AEE9-751C6EF73841}" type="pres">
      <dgm:prSet presAssocID="{E5B37B53-4DD4-4A67-82C9-83CC4B85C830}" presName="parentShp" presStyleLbl="node1" presStyleIdx="2" presStyleCnt="4" custScaleX="119971" custScaleY="151753">
        <dgm:presLayoutVars>
          <dgm:bulletEnabled val="1"/>
        </dgm:presLayoutVars>
      </dgm:prSet>
      <dgm:spPr/>
      <dgm:t>
        <a:bodyPr/>
        <a:lstStyle/>
        <a:p>
          <a:endParaRPr lang="it-IT"/>
        </a:p>
      </dgm:t>
    </dgm:pt>
    <dgm:pt modelId="{DAFF5F0E-4E24-4636-A99B-7733AFAF428E}" type="pres">
      <dgm:prSet presAssocID="{E5B37B53-4DD4-4A67-82C9-83CC4B85C830}" presName="childShp" presStyleLbl="bgAccFollowNode1" presStyleIdx="2" presStyleCnt="4">
        <dgm:presLayoutVars>
          <dgm:bulletEnabled val="1"/>
        </dgm:presLayoutVars>
      </dgm:prSet>
      <dgm:spPr/>
      <dgm:t>
        <a:bodyPr/>
        <a:lstStyle/>
        <a:p>
          <a:endParaRPr lang="it-IT"/>
        </a:p>
      </dgm:t>
    </dgm:pt>
    <dgm:pt modelId="{427C8717-2025-49A5-BE25-C54B7F27A554}" type="pres">
      <dgm:prSet presAssocID="{74AE23EB-FE28-4475-A58A-6D1481BDE4F9}" presName="spacing" presStyleCnt="0"/>
      <dgm:spPr/>
      <dgm:t>
        <a:bodyPr/>
        <a:lstStyle/>
        <a:p>
          <a:endParaRPr lang="it-IT"/>
        </a:p>
      </dgm:t>
    </dgm:pt>
    <dgm:pt modelId="{72D67781-3F65-4178-8032-2CCB8028F65B}" type="pres">
      <dgm:prSet presAssocID="{4AC99E1C-BD85-486B-B2E3-F83879A52403}" presName="linNode" presStyleCnt="0"/>
      <dgm:spPr/>
      <dgm:t>
        <a:bodyPr/>
        <a:lstStyle/>
        <a:p>
          <a:endParaRPr lang="it-IT"/>
        </a:p>
      </dgm:t>
    </dgm:pt>
    <dgm:pt modelId="{7FC542A5-4569-4A3A-8110-BB71ACCE5E8E}" type="pres">
      <dgm:prSet presAssocID="{4AC99E1C-BD85-486B-B2E3-F83879A52403}" presName="parentShp" presStyleLbl="node1" presStyleIdx="3" presStyleCnt="4" custScaleX="119971" custScaleY="159917">
        <dgm:presLayoutVars>
          <dgm:bulletEnabled val="1"/>
        </dgm:presLayoutVars>
      </dgm:prSet>
      <dgm:spPr/>
      <dgm:t>
        <a:bodyPr/>
        <a:lstStyle/>
        <a:p>
          <a:endParaRPr lang="it-IT"/>
        </a:p>
      </dgm:t>
    </dgm:pt>
    <dgm:pt modelId="{EE2135F6-67A9-401A-AC36-B1E34201654C}" type="pres">
      <dgm:prSet presAssocID="{4AC99E1C-BD85-486B-B2E3-F83879A52403}" presName="childShp" presStyleLbl="bgAccFollowNode1" presStyleIdx="3" presStyleCnt="4">
        <dgm:presLayoutVars>
          <dgm:bulletEnabled val="1"/>
        </dgm:presLayoutVars>
      </dgm:prSet>
      <dgm:spPr/>
      <dgm:t>
        <a:bodyPr/>
        <a:lstStyle/>
        <a:p>
          <a:endParaRPr lang="it-IT"/>
        </a:p>
      </dgm:t>
    </dgm:pt>
  </dgm:ptLst>
  <dgm:cxnLst>
    <dgm:cxn modelId="{47E99A49-94BE-46D2-BC77-ACB4EBDD2ECE}" srcId="{44D448F4-D1A5-42CD-BB80-A08790536226}" destId="{E5B37B53-4DD4-4A67-82C9-83CC4B85C830}" srcOrd="2" destOrd="0" parTransId="{530F5C4F-4430-4B11-B666-FFDD3C2C35C8}" sibTransId="{74AE23EB-FE28-4475-A58A-6D1481BDE4F9}"/>
    <dgm:cxn modelId="{EDD97FD0-C455-4634-BC05-EF1DA626A685}" type="presOf" srcId="{4AC99E1C-BD85-486B-B2E3-F83879A52403}" destId="{7FC542A5-4569-4A3A-8110-BB71ACCE5E8E}" srcOrd="0" destOrd="0" presId="urn:microsoft.com/office/officeart/2005/8/layout/vList6"/>
    <dgm:cxn modelId="{4A3D38A3-C65A-4764-A1E9-29A0A7159A43}" type="presOf" srcId="{44D448F4-D1A5-42CD-BB80-A08790536226}" destId="{53340100-AFF4-4A2A-B0AB-6D51D6178878}" srcOrd="0" destOrd="0" presId="urn:microsoft.com/office/officeart/2005/8/layout/vList6"/>
    <dgm:cxn modelId="{32B4D26A-6EAB-422B-96CD-9B8597046106}" type="presOf" srcId="{9F46EE9B-E6AE-4F7B-BA18-24513FB0A213}" destId="{B6081881-9E6E-4600-B956-FBB1975C9072}" srcOrd="0" destOrd="0" presId="urn:microsoft.com/office/officeart/2005/8/layout/vList6"/>
    <dgm:cxn modelId="{A1F4C61C-6A9E-4BB5-AD61-0B6C2F1044B8}" srcId="{44D448F4-D1A5-42CD-BB80-A08790536226}" destId="{9F46EE9B-E6AE-4F7B-BA18-24513FB0A213}" srcOrd="0" destOrd="0" parTransId="{A68D5B47-BD31-4D69-94D6-D6900B5754DE}" sibTransId="{5EFA7907-323F-4B7F-8E7F-AFEB2A1B02B9}"/>
    <dgm:cxn modelId="{98075FED-DC96-430F-9E0A-5F561F345023}" srcId="{44D448F4-D1A5-42CD-BB80-A08790536226}" destId="{25CDD1D5-65CC-4315-830D-A185457AE180}" srcOrd="1" destOrd="0" parTransId="{14173670-2944-4093-AB71-E597D25B843A}" sibTransId="{38C37AAA-C23B-4B17-8D15-69AD4818AF65}"/>
    <dgm:cxn modelId="{FF775E0F-08A3-4087-845A-659ECBD00F6C}" srcId="{44D448F4-D1A5-42CD-BB80-A08790536226}" destId="{4AC99E1C-BD85-486B-B2E3-F83879A52403}" srcOrd="3" destOrd="0" parTransId="{7AF567B3-7EC9-4110-AD42-A9037DEBC4FD}" sibTransId="{60002462-C7CC-494C-AC35-46E401C9F6B8}"/>
    <dgm:cxn modelId="{573DE5FA-D376-4013-A3FC-541F6A804258}" type="presOf" srcId="{25CDD1D5-65CC-4315-830D-A185457AE180}" destId="{712B7FBC-3129-4508-9AFB-5A2F8CAD3204}" srcOrd="0" destOrd="0" presId="urn:microsoft.com/office/officeart/2005/8/layout/vList6"/>
    <dgm:cxn modelId="{930D9800-69DB-4E76-94E4-77757DFB00D3}" type="presOf" srcId="{E5B37B53-4DD4-4A67-82C9-83CC4B85C830}" destId="{26F7EBAF-F05F-452E-AEE9-751C6EF73841}" srcOrd="0" destOrd="0" presId="urn:microsoft.com/office/officeart/2005/8/layout/vList6"/>
    <dgm:cxn modelId="{50838B85-21E2-47C3-B4E0-A2A5647B121D}" type="presParOf" srcId="{53340100-AFF4-4A2A-B0AB-6D51D6178878}" destId="{A4BB923A-F0E0-4273-808A-73AC84A72632}" srcOrd="0" destOrd="0" presId="urn:microsoft.com/office/officeart/2005/8/layout/vList6"/>
    <dgm:cxn modelId="{5206D9D4-2CA0-4621-99B4-2CA0CA918B5E}" type="presParOf" srcId="{A4BB923A-F0E0-4273-808A-73AC84A72632}" destId="{B6081881-9E6E-4600-B956-FBB1975C9072}" srcOrd="0" destOrd="0" presId="urn:microsoft.com/office/officeart/2005/8/layout/vList6"/>
    <dgm:cxn modelId="{319BBF6C-0755-4E8C-A628-89DCEE12FC01}" type="presParOf" srcId="{A4BB923A-F0E0-4273-808A-73AC84A72632}" destId="{26007290-BA0A-40AA-A373-5D30330C9AE6}" srcOrd="1" destOrd="0" presId="urn:microsoft.com/office/officeart/2005/8/layout/vList6"/>
    <dgm:cxn modelId="{1C36C7A2-E6EE-4FD3-8376-0A848D6833C1}" type="presParOf" srcId="{53340100-AFF4-4A2A-B0AB-6D51D6178878}" destId="{DA948197-3EFD-4339-BE2F-2FB66D1AC476}" srcOrd="1" destOrd="0" presId="urn:microsoft.com/office/officeart/2005/8/layout/vList6"/>
    <dgm:cxn modelId="{2CDE76F9-2F29-4495-9203-B7C955ECC51F}" type="presParOf" srcId="{53340100-AFF4-4A2A-B0AB-6D51D6178878}" destId="{176676A0-EFBF-45C5-8402-8FED3A785CA4}" srcOrd="2" destOrd="0" presId="urn:microsoft.com/office/officeart/2005/8/layout/vList6"/>
    <dgm:cxn modelId="{D842A3AA-89F5-4238-94D1-FCBC4373D338}" type="presParOf" srcId="{176676A0-EFBF-45C5-8402-8FED3A785CA4}" destId="{712B7FBC-3129-4508-9AFB-5A2F8CAD3204}" srcOrd="0" destOrd="0" presId="urn:microsoft.com/office/officeart/2005/8/layout/vList6"/>
    <dgm:cxn modelId="{54DA1FCA-D33D-4FE7-A92A-7D5FA70D8A8B}" type="presParOf" srcId="{176676A0-EFBF-45C5-8402-8FED3A785CA4}" destId="{69FE41D9-A339-4B53-9C80-B88541EF85EB}" srcOrd="1" destOrd="0" presId="urn:microsoft.com/office/officeart/2005/8/layout/vList6"/>
    <dgm:cxn modelId="{6A67FAE5-C3A7-49D5-9977-C55F70B4FCBA}" type="presParOf" srcId="{53340100-AFF4-4A2A-B0AB-6D51D6178878}" destId="{B6FE19FB-AA22-44B1-A561-FC50842FDD40}" srcOrd="3" destOrd="0" presId="urn:microsoft.com/office/officeart/2005/8/layout/vList6"/>
    <dgm:cxn modelId="{CD8BACDA-C755-4F14-A33A-91FBFCC4E142}" type="presParOf" srcId="{53340100-AFF4-4A2A-B0AB-6D51D6178878}" destId="{B6FA7563-1983-4C02-B597-0A688C86E383}" srcOrd="4" destOrd="0" presId="urn:microsoft.com/office/officeart/2005/8/layout/vList6"/>
    <dgm:cxn modelId="{A2E97D0E-089B-44E3-9267-7789949915BE}" type="presParOf" srcId="{B6FA7563-1983-4C02-B597-0A688C86E383}" destId="{26F7EBAF-F05F-452E-AEE9-751C6EF73841}" srcOrd="0" destOrd="0" presId="urn:microsoft.com/office/officeart/2005/8/layout/vList6"/>
    <dgm:cxn modelId="{3B9BF1D6-FE62-4EA2-9872-A7F2ACAE8D63}" type="presParOf" srcId="{B6FA7563-1983-4C02-B597-0A688C86E383}" destId="{DAFF5F0E-4E24-4636-A99B-7733AFAF428E}" srcOrd="1" destOrd="0" presId="urn:microsoft.com/office/officeart/2005/8/layout/vList6"/>
    <dgm:cxn modelId="{A3683370-52A5-4ACA-82E3-96F7DBB1DC07}" type="presParOf" srcId="{53340100-AFF4-4A2A-B0AB-6D51D6178878}" destId="{427C8717-2025-49A5-BE25-C54B7F27A554}" srcOrd="5" destOrd="0" presId="urn:microsoft.com/office/officeart/2005/8/layout/vList6"/>
    <dgm:cxn modelId="{26B4B505-A3D9-45D7-8A09-566391D94119}" type="presParOf" srcId="{53340100-AFF4-4A2A-B0AB-6D51D6178878}" destId="{72D67781-3F65-4178-8032-2CCB8028F65B}" srcOrd="6" destOrd="0" presId="urn:microsoft.com/office/officeart/2005/8/layout/vList6"/>
    <dgm:cxn modelId="{10644D7C-1A63-4869-805C-00E8AB8AD084}" type="presParOf" srcId="{72D67781-3F65-4178-8032-2CCB8028F65B}" destId="{7FC542A5-4569-4A3A-8110-BB71ACCE5E8E}" srcOrd="0" destOrd="0" presId="urn:microsoft.com/office/officeart/2005/8/layout/vList6"/>
    <dgm:cxn modelId="{0ED110C2-FCF3-4DFF-B6D9-968C07F5AC28}" type="presParOf" srcId="{72D67781-3F65-4178-8032-2CCB8028F65B}" destId="{EE2135F6-67A9-401A-AC36-B1E34201654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CAEC6122-BFE7-42FA-AB33-D2FBCAC73209}" type="doc">
      <dgm:prSet loTypeId="urn:microsoft.com/office/officeart/2005/8/layout/hProcess11" loCatId="process" qsTypeId="urn:microsoft.com/office/officeart/2005/8/quickstyle/simple1" qsCatId="simple" csTypeId="urn:microsoft.com/office/officeart/2005/8/colors/accent1_2" csCatId="accent1" phldr="1"/>
      <dgm:spPr/>
    </dgm:pt>
    <dgm:pt modelId="{361C1F72-1EC5-415D-A060-37EC722ACC3E}">
      <dgm:prSet phldrT="[Testo]" custT="1"/>
      <dgm:spPr/>
      <dgm:t>
        <a:bodyPr/>
        <a:lstStyle/>
        <a:p>
          <a:r>
            <a:rPr lang="it-IT" sz="2000" b="1" dirty="0" smtClean="0">
              <a:solidFill>
                <a:srgbClr val="002060"/>
              </a:solidFill>
            </a:rPr>
            <a:t>28/02/2023</a:t>
          </a:r>
          <a:endParaRPr lang="it-IT" sz="2000" b="1" dirty="0">
            <a:solidFill>
              <a:srgbClr val="002060"/>
            </a:solidFill>
          </a:endParaRPr>
        </a:p>
      </dgm:t>
    </dgm:pt>
    <dgm:pt modelId="{C4314DC8-04F1-4958-BD42-615781124446}" type="parTrans" cxnId="{B93A305A-FF10-4E7D-9FC8-B35C9DE3592C}">
      <dgm:prSet/>
      <dgm:spPr/>
      <dgm:t>
        <a:bodyPr/>
        <a:lstStyle/>
        <a:p>
          <a:endParaRPr lang="it-IT"/>
        </a:p>
      </dgm:t>
    </dgm:pt>
    <dgm:pt modelId="{51E88338-F73A-4288-88C4-39C484010332}" type="sibTrans" cxnId="{B93A305A-FF10-4E7D-9FC8-B35C9DE3592C}">
      <dgm:prSet/>
      <dgm:spPr/>
      <dgm:t>
        <a:bodyPr/>
        <a:lstStyle/>
        <a:p>
          <a:endParaRPr lang="it-IT"/>
        </a:p>
      </dgm:t>
    </dgm:pt>
    <dgm:pt modelId="{B02196EE-67EB-45E0-97CB-AC96AE5E0E8D}">
      <dgm:prSet phldrT="[Testo]"/>
      <dgm:spPr/>
      <dgm:t>
        <a:bodyPr/>
        <a:lstStyle/>
        <a:p>
          <a:endParaRPr lang="it-IT" dirty="0"/>
        </a:p>
      </dgm:t>
    </dgm:pt>
    <dgm:pt modelId="{8DCB9E39-9394-4F27-9F0E-91341F07817B}" type="parTrans" cxnId="{0CC99FDF-964F-45A4-A57B-06DA22238E2D}">
      <dgm:prSet/>
      <dgm:spPr/>
      <dgm:t>
        <a:bodyPr/>
        <a:lstStyle/>
        <a:p>
          <a:endParaRPr lang="it-IT"/>
        </a:p>
      </dgm:t>
    </dgm:pt>
    <dgm:pt modelId="{97A07444-4574-49D9-89D0-FD388F035F62}" type="sibTrans" cxnId="{0CC99FDF-964F-45A4-A57B-06DA22238E2D}">
      <dgm:prSet/>
      <dgm:spPr/>
      <dgm:t>
        <a:bodyPr/>
        <a:lstStyle/>
        <a:p>
          <a:endParaRPr lang="it-IT"/>
        </a:p>
      </dgm:t>
    </dgm:pt>
    <dgm:pt modelId="{B1160AAF-58F9-4AF3-9146-6000536A4E4A}">
      <dgm:prSet phldrT="[Testo]" custT="1"/>
      <dgm:spPr/>
      <dgm:t>
        <a:bodyPr/>
        <a:lstStyle/>
        <a:p>
          <a:endParaRPr lang="it-IT" sz="1200" dirty="0"/>
        </a:p>
      </dgm:t>
    </dgm:pt>
    <dgm:pt modelId="{C0CCB018-5484-444E-865D-DC11476F4070}" type="sibTrans" cxnId="{D4A6F847-AD97-40E6-A0F2-529E5BBBE821}">
      <dgm:prSet/>
      <dgm:spPr/>
      <dgm:t>
        <a:bodyPr/>
        <a:lstStyle/>
        <a:p>
          <a:endParaRPr lang="it-IT"/>
        </a:p>
      </dgm:t>
    </dgm:pt>
    <dgm:pt modelId="{22072086-F804-4067-AA0F-29525FFFB32A}" type="parTrans" cxnId="{D4A6F847-AD97-40E6-A0F2-529E5BBBE821}">
      <dgm:prSet/>
      <dgm:spPr/>
      <dgm:t>
        <a:bodyPr/>
        <a:lstStyle/>
        <a:p>
          <a:endParaRPr lang="it-IT"/>
        </a:p>
      </dgm:t>
    </dgm:pt>
    <dgm:pt modelId="{1FBF57DE-7B99-409F-B8A2-E4CDAEB0BEA3}" type="pres">
      <dgm:prSet presAssocID="{CAEC6122-BFE7-42FA-AB33-D2FBCAC73209}" presName="Name0" presStyleCnt="0">
        <dgm:presLayoutVars>
          <dgm:dir/>
          <dgm:resizeHandles val="exact"/>
        </dgm:presLayoutVars>
      </dgm:prSet>
      <dgm:spPr/>
    </dgm:pt>
    <dgm:pt modelId="{EBF7EDC9-C1BD-43E2-9311-EB493FB74A88}" type="pres">
      <dgm:prSet presAssocID="{CAEC6122-BFE7-42FA-AB33-D2FBCAC73209}" presName="arrow" presStyleLbl="bgShp" presStyleIdx="0" presStyleCnt="1"/>
      <dgm:spPr/>
      <dgm:t>
        <a:bodyPr/>
        <a:lstStyle/>
        <a:p>
          <a:endParaRPr lang="it-IT"/>
        </a:p>
      </dgm:t>
    </dgm:pt>
    <dgm:pt modelId="{CF3EB897-AFD5-49F8-812E-27CFDF2BF9C3}" type="pres">
      <dgm:prSet presAssocID="{CAEC6122-BFE7-42FA-AB33-D2FBCAC73209}" presName="points" presStyleCnt="0"/>
      <dgm:spPr/>
    </dgm:pt>
    <dgm:pt modelId="{CB8775A1-FBF0-4D9D-9153-E1FBB560507F}" type="pres">
      <dgm:prSet presAssocID="{B1160AAF-58F9-4AF3-9146-6000536A4E4A}" presName="compositeA" presStyleCnt="0"/>
      <dgm:spPr/>
    </dgm:pt>
    <dgm:pt modelId="{54FFF667-EB2D-427B-8E3D-52FE2A489FEE}" type="pres">
      <dgm:prSet presAssocID="{B1160AAF-58F9-4AF3-9146-6000536A4E4A}" presName="textA" presStyleLbl="revTx" presStyleIdx="0" presStyleCnt="3" custLinFactY="100000" custLinFactNeighborX="3101" custLinFactNeighborY="154717">
        <dgm:presLayoutVars>
          <dgm:bulletEnabled val="1"/>
        </dgm:presLayoutVars>
      </dgm:prSet>
      <dgm:spPr/>
      <dgm:t>
        <a:bodyPr/>
        <a:lstStyle/>
        <a:p>
          <a:endParaRPr lang="it-IT"/>
        </a:p>
      </dgm:t>
    </dgm:pt>
    <dgm:pt modelId="{5A1DB6A8-71BE-489F-B9AB-87AB190A0C57}" type="pres">
      <dgm:prSet presAssocID="{B1160AAF-58F9-4AF3-9146-6000536A4E4A}" presName="circleA" presStyleLbl="node1" presStyleIdx="0" presStyleCnt="3"/>
      <dgm:spPr/>
    </dgm:pt>
    <dgm:pt modelId="{4F452231-004E-4B4D-B14E-C5EABFBC83E6}" type="pres">
      <dgm:prSet presAssocID="{B1160AAF-58F9-4AF3-9146-6000536A4E4A}" presName="spaceA" presStyleCnt="0"/>
      <dgm:spPr/>
    </dgm:pt>
    <dgm:pt modelId="{F661AC24-886D-4411-B91F-5742B1F6334E}" type="pres">
      <dgm:prSet presAssocID="{C0CCB018-5484-444E-865D-DC11476F4070}" presName="space" presStyleCnt="0"/>
      <dgm:spPr/>
    </dgm:pt>
    <dgm:pt modelId="{7622073B-112F-4639-8664-04C845E5AFF6}" type="pres">
      <dgm:prSet presAssocID="{361C1F72-1EC5-415D-A060-37EC722ACC3E}" presName="compositeB" presStyleCnt="0"/>
      <dgm:spPr/>
    </dgm:pt>
    <dgm:pt modelId="{F2677623-0584-4AA7-B675-1425BD20F7C2}" type="pres">
      <dgm:prSet presAssocID="{361C1F72-1EC5-415D-A060-37EC722ACC3E}" presName="textB" presStyleLbl="revTx" presStyleIdx="1" presStyleCnt="3" custScaleX="87702" custScaleY="37444" custLinFactY="-16272" custLinFactNeighborX="-527" custLinFactNeighborY="-100000">
        <dgm:presLayoutVars>
          <dgm:bulletEnabled val="1"/>
        </dgm:presLayoutVars>
      </dgm:prSet>
      <dgm:spPr/>
      <dgm:t>
        <a:bodyPr/>
        <a:lstStyle/>
        <a:p>
          <a:endParaRPr lang="it-IT"/>
        </a:p>
      </dgm:t>
    </dgm:pt>
    <dgm:pt modelId="{8D0BA93E-670F-47BC-ADDA-8AD9735E38EB}" type="pres">
      <dgm:prSet presAssocID="{361C1F72-1EC5-415D-A060-37EC722ACC3E}" presName="circleB" presStyleLbl="node1" presStyleIdx="1" presStyleCnt="3"/>
      <dgm:spPr>
        <a:solidFill>
          <a:schemeClr val="accent6"/>
        </a:solidFill>
      </dgm:spPr>
    </dgm:pt>
    <dgm:pt modelId="{EAEEA118-D5D8-4707-99CC-555734D87827}" type="pres">
      <dgm:prSet presAssocID="{361C1F72-1EC5-415D-A060-37EC722ACC3E}" presName="spaceB" presStyleCnt="0"/>
      <dgm:spPr/>
    </dgm:pt>
    <dgm:pt modelId="{A73FCF84-75CD-4C50-AEE4-43CD9F22F3AE}" type="pres">
      <dgm:prSet presAssocID="{51E88338-F73A-4288-88C4-39C484010332}" presName="space" presStyleCnt="0"/>
      <dgm:spPr/>
    </dgm:pt>
    <dgm:pt modelId="{B66F88F8-9464-448B-B257-E74CFB414E97}" type="pres">
      <dgm:prSet presAssocID="{B02196EE-67EB-45E0-97CB-AC96AE5E0E8D}" presName="compositeA" presStyleCnt="0"/>
      <dgm:spPr/>
    </dgm:pt>
    <dgm:pt modelId="{8ED9BDEE-B69E-4423-9E03-022A7FF25A78}" type="pres">
      <dgm:prSet presAssocID="{B02196EE-67EB-45E0-97CB-AC96AE5E0E8D}" presName="textA" presStyleLbl="revTx" presStyleIdx="2" presStyleCnt="3" custLinFactY="41748" custLinFactNeighborX="1627" custLinFactNeighborY="100000">
        <dgm:presLayoutVars>
          <dgm:bulletEnabled val="1"/>
        </dgm:presLayoutVars>
      </dgm:prSet>
      <dgm:spPr/>
      <dgm:t>
        <a:bodyPr/>
        <a:lstStyle/>
        <a:p>
          <a:endParaRPr lang="it-IT"/>
        </a:p>
      </dgm:t>
    </dgm:pt>
    <dgm:pt modelId="{DC6D0233-52CB-4EE2-AAA3-0560948B360D}" type="pres">
      <dgm:prSet presAssocID="{B02196EE-67EB-45E0-97CB-AC96AE5E0E8D}" presName="circleA" presStyleLbl="node1" presStyleIdx="2" presStyleCnt="3"/>
      <dgm:spPr/>
    </dgm:pt>
    <dgm:pt modelId="{C72BD982-025E-4296-A528-CE6C9D2E3D40}" type="pres">
      <dgm:prSet presAssocID="{B02196EE-67EB-45E0-97CB-AC96AE5E0E8D}" presName="spaceA" presStyleCnt="0"/>
      <dgm:spPr/>
    </dgm:pt>
  </dgm:ptLst>
  <dgm:cxnLst>
    <dgm:cxn modelId="{D4A6F847-AD97-40E6-A0F2-529E5BBBE821}" srcId="{CAEC6122-BFE7-42FA-AB33-D2FBCAC73209}" destId="{B1160AAF-58F9-4AF3-9146-6000536A4E4A}" srcOrd="0" destOrd="0" parTransId="{22072086-F804-4067-AA0F-29525FFFB32A}" sibTransId="{C0CCB018-5484-444E-865D-DC11476F4070}"/>
    <dgm:cxn modelId="{F90DC163-0172-455F-8932-6FA572A3DD3B}" type="presOf" srcId="{B02196EE-67EB-45E0-97CB-AC96AE5E0E8D}" destId="{8ED9BDEE-B69E-4423-9E03-022A7FF25A78}" srcOrd="0" destOrd="0" presId="urn:microsoft.com/office/officeart/2005/8/layout/hProcess11"/>
    <dgm:cxn modelId="{EF52EC41-593B-453D-937A-65CE90F74053}" type="presOf" srcId="{361C1F72-1EC5-415D-A060-37EC722ACC3E}" destId="{F2677623-0584-4AA7-B675-1425BD20F7C2}" srcOrd="0" destOrd="0" presId="urn:microsoft.com/office/officeart/2005/8/layout/hProcess11"/>
    <dgm:cxn modelId="{95F95087-59F5-4ADC-8FD4-6350FA0A5223}" type="presOf" srcId="{B1160AAF-58F9-4AF3-9146-6000536A4E4A}" destId="{54FFF667-EB2D-427B-8E3D-52FE2A489FEE}" srcOrd="0" destOrd="0" presId="urn:microsoft.com/office/officeart/2005/8/layout/hProcess11"/>
    <dgm:cxn modelId="{B93A305A-FF10-4E7D-9FC8-B35C9DE3592C}" srcId="{CAEC6122-BFE7-42FA-AB33-D2FBCAC73209}" destId="{361C1F72-1EC5-415D-A060-37EC722ACC3E}" srcOrd="1" destOrd="0" parTransId="{C4314DC8-04F1-4958-BD42-615781124446}" sibTransId="{51E88338-F73A-4288-88C4-39C484010332}"/>
    <dgm:cxn modelId="{6FD8427D-0C60-4183-BB57-F0EB86C217E5}" type="presOf" srcId="{CAEC6122-BFE7-42FA-AB33-D2FBCAC73209}" destId="{1FBF57DE-7B99-409F-B8A2-E4CDAEB0BEA3}" srcOrd="0" destOrd="0" presId="urn:microsoft.com/office/officeart/2005/8/layout/hProcess11"/>
    <dgm:cxn modelId="{0CC99FDF-964F-45A4-A57B-06DA22238E2D}" srcId="{CAEC6122-BFE7-42FA-AB33-D2FBCAC73209}" destId="{B02196EE-67EB-45E0-97CB-AC96AE5E0E8D}" srcOrd="2" destOrd="0" parTransId="{8DCB9E39-9394-4F27-9F0E-91341F07817B}" sibTransId="{97A07444-4574-49D9-89D0-FD388F035F62}"/>
    <dgm:cxn modelId="{4163BB74-ABB6-4521-ACC2-1EDABBCD93BE}" type="presParOf" srcId="{1FBF57DE-7B99-409F-B8A2-E4CDAEB0BEA3}" destId="{EBF7EDC9-C1BD-43E2-9311-EB493FB74A88}" srcOrd="0" destOrd="0" presId="urn:microsoft.com/office/officeart/2005/8/layout/hProcess11"/>
    <dgm:cxn modelId="{CDC28DE5-4A65-4F4F-9834-BF4D27A61C95}" type="presParOf" srcId="{1FBF57DE-7B99-409F-B8A2-E4CDAEB0BEA3}" destId="{CF3EB897-AFD5-49F8-812E-27CFDF2BF9C3}" srcOrd="1" destOrd="0" presId="urn:microsoft.com/office/officeart/2005/8/layout/hProcess11"/>
    <dgm:cxn modelId="{0EB00964-FE17-4336-BE2B-44CE167ECE78}" type="presParOf" srcId="{CF3EB897-AFD5-49F8-812E-27CFDF2BF9C3}" destId="{CB8775A1-FBF0-4D9D-9153-E1FBB560507F}" srcOrd="0" destOrd="0" presId="urn:microsoft.com/office/officeart/2005/8/layout/hProcess11"/>
    <dgm:cxn modelId="{B7FD4E7C-020C-4828-9AE0-F604D43383A9}" type="presParOf" srcId="{CB8775A1-FBF0-4D9D-9153-E1FBB560507F}" destId="{54FFF667-EB2D-427B-8E3D-52FE2A489FEE}" srcOrd="0" destOrd="0" presId="urn:microsoft.com/office/officeart/2005/8/layout/hProcess11"/>
    <dgm:cxn modelId="{839E23FE-E591-4545-9DB4-7ECF43244F84}" type="presParOf" srcId="{CB8775A1-FBF0-4D9D-9153-E1FBB560507F}" destId="{5A1DB6A8-71BE-489F-B9AB-87AB190A0C57}" srcOrd="1" destOrd="0" presId="urn:microsoft.com/office/officeart/2005/8/layout/hProcess11"/>
    <dgm:cxn modelId="{2F0A2EF6-7C3D-4D2E-9081-2B9249458F91}" type="presParOf" srcId="{CB8775A1-FBF0-4D9D-9153-E1FBB560507F}" destId="{4F452231-004E-4B4D-B14E-C5EABFBC83E6}" srcOrd="2" destOrd="0" presId="urn:microsoft.com/office/officeart/2005/8/layout/hProcess11"/>
    <dgm:cxn modelId="{8B9AA607-9759-4EA8-8434-892ED26A2CBA}" type="presParOf" srcId="{CF3EB897-AFD5-49F8-812E-27CFDF2BF9C3}" destId="{F661AC24-886D-4411-B91F-5742B1F6334E}" srcOrd="1" destOrd="0" presId="urn:microsoft.com/office/officeart/2005/8/layout/hProcess11"/>
    <dgm:cxn modelId="{7DC278A7-6007-47EC-8F4B-0A835D0E5AF6}" type="presParOf" srcId="{CF3EB897-AFD5-49F8-812E-27CFDF2BF9C3}" destId="{7622073B-112F-4639-8664-04C845E5AFF6}" srcOrd="2" destOrd="0" presId="urn:microsoft.com/office/officeart/2005/8/layout/hProcess11"/>
    <dgm:cxn modelId="{8294DFFC-895D-4D0A-990A-738D2EDBE674}" type="presParOf" srcId="{7622073B-112F-4639-8664-04C845E5AFF6}" destId="{F2677623-0584-4AA7-B675-1425BD20F7C2}" srcOrd="0" destOrd="0" presId="urn:microsoft.com/office/officeart/2005/8/layout/hProcess11"/>
    <dgm:cxn modelId="{488EAED3-9E3D-45AE-B186-F60122F89ADF}" type="presParOf" srcId="{7622073B-112F-4639-8664-04C845E5AFF6}" destId="{8D0BA93E-670F-47BC-ADDA-8AD9735E38EB}" srcOrd="1" destOrd="0" presId="urn:microsoft.com/office/officeart/2005/8/layout/hProcess11"/>
    <dgm:cxn modelId="{999AED51-56EC-4FAD-B2E6-726A61DD95C3}" type="presParOf" srcId="{7622073B-112F-4639-8664-04C845E5AFF6}" destId="{EAEEA118-D5D8-4707-99CC-555734D87827}" srcOrd="2" destOrd="0" presId="urn:microsoft.com/office/officeart/2005/8/layout/hProcess11"/>
    <dgm:cxn modelId="{B7A4B095-3A99-4C0F-B2D5-BF83014009D9}" type="presParOf" srcId="{CF3EB897-AFD5-49F8-812E-27CFDF2BF9C3}" destId="{A73FCF84-75CD-4C50-AEE4-43CD9F22F3AE}" srcOrd="3" destOrd="0" presId="urn:microsoft.com/office/officeart/2005/8/layout/hProcess11"/>
    <dgm:cxn modelId="{9703548A-E381-43BD-AFFC-D75616E6C66F}" type="presParOf" srcId="{CF3EB897-AFD5-49F8-812E-27CFDF2BF9C3}" destId="{B66F88F8-9464-448B-B257-E74CFB414E97}" srcOrd="4" destOrd="0" presId="urn:microsoft.com/office/officeart/2005/8/layout/hProcess11"/>
    <dgm:cxn modelId="{DD207870-EDF8-4E7F-8FD1-85BDC9599967}" type="presParOf" srcId="{B66F88F8-9464-448B-B257-E74CFB414E97}" destId="{8ED9BDEE-B69E-4423-9E03-022A7FF25A78}" srcOrd="0" destOrd="0" presId="urn:microsoft.com/office/officeart/2005/8/layout/hProcess11"/>
    <dgm:cxn modelId="{5F6BF9FF-BB1B-467A-A6A7-7784F4C050C0}" type="presParOf" srcId="{B66F88F8-9464-448B-B257-E74CFB414E97}" destId="{DC6D0233-52CB-4EE2-AAA3-0560948B360D}" srcOrd="1" destOrd="0" presId="urn:microsoft.com/office/officeart/2005/8/layout/hProcess11"/>
    <dgm:cxn modelId="{31F25C85-95BA-41C3-AF6D-BCFFB1C0156C}" type="presParOf" srcId="{B66F88F8-9464-448B-B257-E74CFB414E97}" destId="{C72BD982-025E-4296-A528-CE6C9D2E3D4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F052BB-E0E3-4856-9A89-30C930835126}" type="doc">
      <dgm:prSet loTypeId="urn:microsoft.com/office/officeart/2005/8/layout/chevron1" loCatId="process" qsTypeId="urn:microsoft.com/office/officeart/2005/8/quickstyle/simple1" qsCatId="simple" csTypeId="urn:microsoft.com/office/officeart/2005/8/colors/colorful5" csCatId="colorful" phldr="1"/>
      <dgm:spPr/>
    </dgm:pt>
    <dgm:pt modelId="{DDDFC91A-1A1B-4B6C-ADFB-924437DEC567}">
      <dgm:prSet phldrT="[Testo]" custT="1"/>
      <dgm:spPr/>
      <dgm:t>
        <a:bodyPr/>
        <a:lstStyle/>
        <a:p>
          <a:r>
            <a:rPr lang="it-IT" sz="1400" b="1" dirty="0" smtClean="0">
              <a:solidFill>
                <a:srgbClr val="002060"/>
              </a:solidFill>
            </a:rPr>
            <a:t>Domanda per l’attivazione del finanziamento agevolato </a:t>
          </a:r>
          <a:endParaRPr lang="it-IT" sz="1400" b="1" dirty="0">
            <a:solidFill>
              <a:srgbClr val="002060"/>
            </a:solidFill>
          </a:endParaRPr>
        </a:p>
      </dgm:t>
    </dgm:pt>
    <dgm:pt modelId="{D5D7A3D0-AAEE-4B12-A8BF-15C04A09C601}" type="parTrans" cxnId="{569E4669-07D4-4FB3-91F2-3F6E9980CDF9}">
      <dgm:prSet/>
      <dgm:spPr/>
      <dgm:t>
        <a:bodyPr/>
        <a:lstStyle/>
        <a:p>
          <a:endParaRPr lang="it-IT"/>
        </a:p>
      </dgm:t>
    </dgm:pt>
    <dgm:pt modelId="{CCE2AEFB-322F-4FCA-BF47-499BDDE4F090}" type="sibTrans" cxnId="{569E4669-07D4-4FB3-91F2-3F6E9980CDF9}">
      <dgm:prSet/>
      <dgm:spPr/>
      <dgm:t>
        <a:bodyPr/>
        <a:lstStyle/>
        <a:p>
          <a:endParaRPr lang="it-IT"/>
        </a:p>
      </dgm:t>
    </dgm:pt>
    <dgm:pt modelId="{F7C7B247-7A8E-4BCC-9EB4-3F473120E1D8}">
      <dgm:prSet phldrT="[Testo]" custT="1"/>
      <dgm:spPr/>
      <dgm:t>
        <a:bodyPr/>
        <a:lstStyle/>
        <a:p>
          <a:r>
            <a:rPr lang="it-IT" sz="1400" b="1" smtClean="0"/>
            <a:t>Richiesta</a:t>
          </a:r>
          <a:r>
            <a:rPr lang="it-IT" sz="1400" b="1" baseline="0" smtClean="0"/>
            <a:t> di deliberazione dell’intervento agevolativo </a:t>
          </a:r>
          <a:endParaRPr lang="it-IT" sz="1400" b="1" dirty="0"/>
        </a:p>
      </dgm:t>
    </dgm:pt>
    <dgm:pt modelId="{6DC7FFF1-0A3B-41B6-9AFE-0779B9EC1098}" type="parTrans" cxnId="{1DBC3B90-E499-4649-B5C2-1E9FDB45A31C}">
      <dgm:prSet/>
      <dgm:spPr/>
      <dgm:t>
        <a:bodyPr/>
        <a:lstStyle/>
        <a:p>
          <a:endParaRPr lang="it-IT"/>
        </a:p>
      </dgm:t>
    </dgm:pt>
    <dgm:pt modelId="{D303731E-7EB3-401E-9E62-4E6E6BDAE1FC}" type="sibTrans" cxnId="{1DBC3B90-E499-4649-B5C2-1E9FDB45A31C}">
      <dgm:prSet/>
      <dgm:spPr/>
      <dgm:t>
        <a:bodyPr/>
        <a:lstStyle/>
        <a:p>
          <a:endParaRPr lang="it-IT"/>
        </a:p>
      </dgm:t>
    </dgm:pt>
    <dgm:pt modelId="{EC6511FE-EB01-42C7-93D7-E9C784274200}">
      <dgm:prSet phldrT="[Testo]" custT="1"/>
      <dgm:spPr/>
      <dgm:t>
        <a:bodyPr/>
        <a:lstStyle/>
        <a:p>
          <a:r>
            <a:rPr lang="it-IT" sz="1400" b="1" dirty="0" smtClean="0"/>
            <a:t>Contratto di finanziamento </a:t>
          </a:r>
          <a:endParaRPr lang="it-IT" sz="1400" b="1" dirty="0"/>
        </a:p>
      </dgm:t>
    </dgm:pt>
    <dgm:pt modelId="{2B876DC4-7F91-4C9E-8D01-E1D6D2A2E94C}" type="parTrans" cxnId="{60E9AB30-E6FD-4344-9EB2-EA3D2E334B25}">
      <dgm:prSet/>
      <dgm:spPr/>
      <dgm:t>
        <a:bodyPr/>
        <a:lstStyle/>
        <a:p>
          <a:endParaRPr lang="it-IT"/>
        </a:p>
      </dgm:t>
    </dgm:pt>
    <dgm:pt modelId="{B8B38D2A-AC68-4B35-905F-CD6306D9B238}" type="sibTrans" cxnId="{60E9AB30-E6FD-4344-9EB2-EA3D2E334B25}">
      <dgm:prSet/>
      <dgm:spPr/>
      <dgm:t>
        <a:bodyPr/>
        <a:lstStyle/>
        <a:p>
          <a:endParaRPr lang="it-IT"/>
        </a:p>
      </dgm:t>
    </dgm:pt>
    <dgm:pt modelId="{CDB2DFF3-646D-4B75-A246-258D18D5CEC6}" type="pres">
      <dgm:prSet presAssocID="{90F052BB-E0E3-4856-9A89-30C930835126}" presName="Name0" presStyleCnt="0">
        <dgm:presLayoutVars>
          <dgm:dir/>
          <dgm:animLvl val="lvl"/>
          <dgm:resizeHandles val="exact"/>
        </dgm:presLayoutVars>
      </dgm:prSet>
      <dgm:spPr/>
    </dgm:pt>
    <dgm:pt modelId="{FC2C2A50-3007-4137-8072-7E2B5BF356F5}" type="pres">
      <dgm:prSet presAssocID="{DDDFC91A-1A1B-4B6C-ADFB-924437DEC567}" presName="parTxOnly" presStyleLbl="node1" presStyleIdx="0" presStyleCnt="3">
        <dgm:presLayoutVars>
          <dgm:chMax val="0"/>
          <dgm:chPref val="0"/>
          <dgm:bulletEnabled val="1"/>
        </dgm:presLayoutVars>
      </dgm:prSet>
      <dgm:spPr/>
      <dgm:t>
        <a:bodyPr/>
        <a:lstStyle/>
        <a:p>
          <a:endParaRPr lang="it-IT"/>
        </a:p>
      </dgm:t>
    </dgm:pt>
    <dgm:pt modelId="{06567C97-FD24-4331-9015-AA8570A68186}" type="pres">
      <dgm:prSet presAssocID="{CCE2AEFB-322F-4FCA-BF47-499BDDE4F090}" presName="parTxOnlySpace" presStyleCnt="0"/>
      <dgm:spPr/>
    </dgm:pt>
    <dgm:pt modelId="{B1F6557E-6A49-4A91-BDF6-6E8DCAE3017C}" type="pres">
      <dgm:prSet presAssocID="{F7C7B247-7A8E-4BCC-9EB4-3F473120E1D8}" presName="parTxOnly" presStyleLbl="node1" presStyleIdx="1" presStyleCnt="3">
        <dgm:presLayoutVars>
          <dgm:chMax val="0"/>
          <dgm:chPref val="0"/>
          <dgm:bulletEnabled val="1"/>
        </dgm:presLayoutVars>
      </dgm:prSet>
      <dgm:spPr/>
      <dgm:t>
        <a:bodyPr/>
        <a:lstStyle/>
        <a:p>
          <a:endParaRPr lang="it-IT"/>
        </a:p>
      </dgm:t>
    </dgm:pt>
    <dgm:pt modelId="{53B60643-B623-4CE8-9020-3633A3F2F4FC}" type="pres">
      <dgm:prSet presAssocID="{D303731E-7EB3-401E-9E62-4E6E6BDAE1FC}" presName="parTxOnlySpace" presStyleCnt="0"/>
      <dgm:spPr/>
    </dgm:pt>
    <dgm:pt modelId="{C95E3FF5-0CCD-40E1-AE6F-244AA9EF4267}" type="pres">
      <dgm:prSet presAssocID="{EC6511FE-EB01-42C7-93D7-E9C784274200}" presName="parTxOnly" presStyleLbl="node1" presStyleIdx="2" presStyleCnt="3">
        <dgm:presLayoutVars>
          <dgm:chMax val="0"/>
          <dgm:chPref val="0"/>
          <dgm:bulletEnabled val="1"/>
        </dgm:presLayoutVars>
      </dgm:prSet>
      <dgm:spPr/>
      <dgm:t>
        <a:bodyPr/>
        <a:lstStyle/>
        <a:p>
          <a:endParaRPr lang="it-IT"/>
        </a:p>
      </dgm:t>
    </dgm:pt>
  </dgm:ptLst>
  <dgm:cxnLst>
    <dgm:cxn modelId="{569E4669-07D4-4FB3-91F2-3F6E9980CDF9}" srcId="{90F052BB-E0E3-4856-9A89-30C930835126}" destId="{DDDFC91A-1A1B-4B6C-ADFB-924437DEC567}" srcOrd="0" destOrd="0" parTransId="{D5D7A3D0-AAEE-4B12-A8BF-15C04A09C601}" sibTransId="{CCE2AEFB-322F-4FCA-BF47-499BDDE4F090}"/>
    <dgm:cxn modelId="{60E9AB30-E6FD-4344-9EB2-EA3D2E334B25}" srcId="{90F052BB-E0E3-4856-9A89-30C930835126}" destId="{EC6511FE-EB01-42C7-93D7-E9C784274200}" srcOrd="2" destOrd="0" parTransId="{2B876DC4-7F91-4C9E-8D01-E1D6D2A2E94C}" sibTransId="{B8B38D2A-AC68-4B35-905F-CD6306D9B238}"/>
    <dgm:cxn modelId="{3ABF7574-596F-4AF3-8DB4-62444A6FCF75}" type="presOf" srcId="{DDDFC91A-1A1B-4B6C-ADFB-924437DEC567}" destId="{FC2C2A50-3007-4137-8072-7E2B5BF356F5}" srcOrd="0" destOrd="0" presId="urn:microsoft.com/office/officeart/2005/8/layout/chevron1"/>
    <dgm:cxn modelId="{8C55C295-C23E-4682-9BEA-3C11453F95FE}" type="presOf" srcId="{90F052BB-E0E3-4856-9A89-30C930835126}" destId="{CDB2DFF3-646D-4B75-A246-258D18D5CEC6}" srcOrd="0" destOrd="0" presId="urn:microsoft.com/office/officeart/2005/8/layout/chevron1"/>
    <dgm:cxn modelId="{9630F79F-966F-491A-8B52-4BC36DADAF98}" type="presOf" srcId="{EC6511FE-EB01-42C7-93D7-E9C784274200}" destId="{C95E3FF5-0CCD-40E1-AE6F-244AA9EF4267}" srcOrd="0" destOrd="0" presId="urn:microsoft.com/office/officeart/2005/8/layout/chevron1"/>
    <dgm:cxn modelId="{9D90E7B4-2748-401F-A9C8-27F44645AED3}" type="presOf" srcId="{F7C7B247-7A8E-4BCC-9EB4-3F473120E1D8}" destId="{B1F6557E-6A49-4A91-BDF6-6E8DCAE3017C}" srcOrd="0" destOrd="0" presId="urn:microsoft.com/office/officeart/2005/8/layout/chevron1"/>
    <dgm:cxn modelId="{1DBC3B90-E499-4649-B5C2-1E9FDB45A31C}" srcId="{90F052BB-E0E3-4856-9A89-30C930835126}" destId="{F7C7B247-7A8E-4BCC-9EB4-3F473120E1D8}" srcOrd="1" destOrd="0" parTransId="{6DC7FFF1-0A3B-41B6-9AFE-0779B9EC1098}" sibTransId="{D303731E-7EB3-401E-9E62-4E6E6BDAE1FC}"/>
    <dgm:cxn modelId="{C971425F-1E05-49C4-89C3-9365D7172E18}" type="presParOf" srcId="{CDB2DFF3-646D-4B75-A246-258D18D5CEC6}" destId="{FC2C2A50-3007-4137-8072-7E2B5BF356F5}" srcOrd="0" destOrd="0" presId="urn:microsoft.com/office/officeart/2005/8/layout/chevron1"/>
    <dgm:cxn modelId="{A634040C-0EF2-41D6-AA89-884C993C441E}" type="presParOf" srcId="{CDB2DFF3-646D-4B75-A246-258D18D5CEC6}" destId="{06567C97-FD24-4331-9015-AA8570A68186}" srcOrd="1" destOrd="0" presId="urn:microsoft.com/office/officeart/2005/8/layout/chevron1"/>
    <dgm:cxn modelId="{217E6653-51D7-4280-BA34-EDB53742374F}" type="presParOf" srcId="{CDB2DFF3-646D-4B75-A246-258D18D5CEC6}" destId="{B1F6557E-6A49-4A91-BDF6-6E8DCAE3017C}" srcOrd="2" destOrd="0" presId="urn:microsoft.com/office/officeart/2005/8/layout/chevron1"/>
    <dgm:cxn modelId="{A9581CC2-3C9F-4A61-BEF6-8C26796029AA}" type="presParOf" srcId="{CDB2DFF3-646D-4B75-A246-258D18D5CEC6}" destId="{53B60643-B623-4CE8-9020-3633A3F2F4FC}" srcOrd="3" destOrd="0" presId="urn:microsoft.com/office/officeart/2005/8/layout/chevron1"/>
    <dgm:cxn modelId="{18A7F78E-CA05-4E88-8401-8AB69483ABEA}" type="presParOf" srcId="{CDB2DFF3-646D-4B75-A246-258D18D5CEC6}" destId="{C95E3FF5-0CCD-40E1-AE6F-244AA9EF4267}"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07290-BA0A-40AA-A373-5D30330C9AE6}">
      <dsp:nvSpPr>
        <dsp:cNvPr id="0" name=""/>
        <dsp:cNvSpPr/>
      </dsp:nvSpPr>
      <dsp:spPr>
        <a:xfrm>
          <a:off x="2382597" y="60509"/>
          <a:ext cx="3015686" cy="2380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081881-9E6E-4600-B956-FBB1975C9072}">
      <dsp:nvSpPr>
        <dsp:cNvPr id="0" name=""/>
        <dsp:cNvSpPr/>
      </dsp:nvSpPr>
      <dsp:spPr>
        <a:xfrm>
          <a:off x="2315" y="782"/>
          <a:ext cx="2380281" cy="3574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just" defTabSz="488950">
            <a:lnSpc>
              <a:spcPct val="90000"/>
            </a:lnSpc>
            <a:spcBef>
              <a:spcPct val="0"/>
            </a:spcBef>
            <a:spcAft>
              <a:spcPct val="35000"/>
            </a:spcAft>
          </a:pPr>
          <a:r>
            <a:rPr lang="it-IT" sz="1100" b="1" kern="1200" dirty="0" smtClean="0">
              <a:solidFill>
                <a:srgbClr val="002060"/>
              </a:solidFill>
            </a:rPr>
            <a:t>Fondo per lo sviluppo </a:t>
          </a:r>
          <a:endParaRPr lang="it-IT" sz="1100" b="1" kern="1200" dirty="0">
            <a:solidFill>
              <a:srgbClr val="002060"/>
            </a:solidFill>
          </a:endParaRPr>
        </a:p>
      </dsp:txBody>
      <dsp:txXfrm>
        <a:off x="19766" y="18233"/>
        <a:ext cx="2345379" cy="322587"/>
      </dsp:txXfrm>
    </dsp:sp>
    <dsp:sp modelId="{69FE41D9-A339-4B53-9C80-B88541EF85EB}">
      <dsp:nvSpPr>
        <dsp:cNvPr id="0" name=""/>
        <dsp:cNvSpPr/>
      </dsp:nvSpPr>
      <dsp:spPr>
        <a:xfrm>
          <a:off x="2377619" y="442703"/>
          <a:ext cx="3022015" cy="2380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2B7FBC-3129-4508-9AFB-5A2F8CAD3204}">
      <dsp:nvSpPr>
        <dsp:cNvPr id="0" name=""/>
        <dsp:cNvSpPr/>
      </dsp:nvSpPr>
      <dsp:spPr>
        <a:xfrm>
          <a:off x="965" y="382075"/>
          <a:ext cx="2376653" cy="3592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just" defTabSz="488950">
            <a:lnSpc>
              <a:spcPct val="90000"/>
            </a:lnSpc>
            <a:spcBef>
              <a:spcPct val="0"/>
            </a:spcBef>
            <a:spcAft>
              <a:spcPct val="35000"/>
            </a:spcAft>
          </a:pPr>
          <a:r>
            <a:rPr lang="it-IT" sz="1100" b="1" kern="1200" dirty="0" smtClean="0">
              <a:solidFill>
                <a:srgbClr val="002060"/>
              </a:solidFill>
            </a:rPr>
            <a:t>Sezione smobilizzo crediti PA</a:t>
          </a:r>
        </a:p>
      </dsp:txBody>
      <dsp:txXfrm>
        <a:off x="18504" y="399614"/>
        <a:ext cx="2341575" cy="324213"/>
      </dsp:txXfrm>
    </dsp:sp>
    <dsp:sp modelId="{DAFF5F0E-4E24-4636-A99B-7733AFAF428E}">
      <dsp:nvSpPr>
        <dsp:cNvPr id="0" name=""/>
        <dsp:cNvSpPr/>
      </dsp:nvSpPr>
      <dsp:spPr>
        <a:xfrm>
          <a:off x="2400023" y="826764"/>
          <a:ext cx="2999864" cy="2380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7EBAF-F05F-452E-AEE9-751C6EF73841}">
      <dsp:nvSpPr>
        <dsp:cNvPr id="0" name=""/>
        <dsp:cNvSpPr/>
      </dsp:nvSpPr>
      <dsp:spPr>
        <a:xfrm>
          <a:off x="711" y="765169"/>
          <a:ext cx="2399311" cy="3612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just" defTabSz="488950">
            <a:lnSpc>
              <a:spcPct val="90000"/>
            </a:lnSpc>
            <a:spcBef>
              <a:spcPct val="0"/>
            </a:spcBef>
            <a:spcAft>
              <a:spcPct val="35000"/>
            </a:spcAft>
          </a:pPr>
          <a:r>
            <a:rPr lang="it-IT" sz="1100" b="1" kern="1200" dirty="0" smtClean="0">
              <a:solidFill>
                <a:srgbClr val="002060"/>
              </a:solidFill>
            </a:rPr>
            <a:t>Sezione anticrisi artigianato e attività produttive </a:t>
          </a:r>
        </a:p>
      </dsp:txBody>
      <dsp:txXfrm>
        <a:off x="18345" y="782803"/>
        <a:ext cx="2364043" cy="325956"/>
      </dsp:txXfrm>
    </dsp:sp>
    <dsp:sp modelId="{EE2135F6-67A9-401A-AC36-B1E34201654C}">
      <dsp:nvSpPr>
        <dsp:cNvPr id="0" name=""/>
        <dsp:cNvSpPr/>
      </dsp:nvSpPr>
      <dsp:spPr>
        <a:xfrm>
          <a:off x="2400023" y="1221508"/>
          <a:ext cx="2999864" cy="2380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C542A5-4569-4A3A-8110-BB71ACCE5E8E}">
      <dsp:nvSpPr>
        <dsp:cNvPr id="0" name=""/>
        <dsp:cNvSpPr/>
      </dsp:nvSpPr>
      <dsp:spPr>
        <a:xfrm>
          <a:off x="711" y="1150197"/>
          <a:ext cx="2399311" cy="3806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just" defTabSz="488950">
            <a:lnSpc>
              <a:spcPct val="90000"/>
            </a:lnSpc>
            <a:spcBef>
              <a:spcPct val="0"/>
            </a:spcBef>
            <a:spcAft>
              <a:spcPct val="35000"/>
            </a:spcAft>
          </a:pPr>
          <a:r>
            <a:rPr lang="it-IT" sz="1100" b="1" kern="1200" dirty="0" smtClean="0">
              <a:solidFill>
                <a:srgbClr val="002060"/>
              </a:solidFill>
            </a:rPr>
            <a:t>Sezione anticrisi commercio e turismo </a:t>
          </a:r>
        </a:p>
      </dsp:txBody>
      <dsp:txXfrm>
        <a:off x="19293" y="1168779"/>
        <a:ext cx="2362147" cy="343493"/>
      </dsp:txXfrm>
    </dsp:sp>
    <dsp:sp modelId="{03544023-6704-4377-829C-B06D3BEDE975}">
      <dsp:nvSpPr>
        <dsp:cNvPr id="0" name=""/>
        <dsp:cNvSpPr/>
      </dsp:nvSpPr>
      <dsp:spPr>
        <a:xfrm>
          <a:off x="2400023" y="1631403"/>
          <a:ext cx="2999864" cy="2380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B0E966-CFCC-45AE-A14C-9ACF09B4F071}">
      <dsp:nvSpPr>
        <dsp:cNvPr id="0" name=""/>
        <dsp:cNvSpPr/>
      </dsp:nvSpPr>
      <dsp:spPr>
        <a:xfrm>
          <a:off x="711" y="1554658"/>
          <a:ext cx="2399311" cy="3915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just" defTabSz="488950">
            <a:lnSpc>
              <a:spcPct val="90000"/>
            </a:lnSpc>
            <a:spcBef>
              <a:spcPct val="0"/>
            </a:spcBef>
            <a:spcAft>
              <a:spcPct val="35000"/>
            </a:spcAft>
          </a:pPr>
          <a:r>
            <a:rPr lang="it-IT" sz="1100" b="1" kern="1200" dirty="0" smtClean="0">
              <a:solidFill>
                <a:srgbClr val="002060"/>
              </a:solidFill>
            </a:rPr>
            <a:t>FRIE – legge 198/1976</a:t>
          </a:r>
        </a:p>
      </dsp:txBody>
      <dsp:txXfrm>
        <a:off x="19824" y="1573771"/>
        <a:ext cx="2361085" cy="353299"/>
      </dsp:txXfrm>
    </dsp:sp>
    <dsp:sp modelId="{F7EA43AA-C4FB-4DA5-B347-464A4C207B07}">
      <dsp:nvSpPr>
        <dsp:cNvPr id="0" name=""/>
        <dsp:cNvSpPr/>
      </dsp:nvSpPr>
      <dsp:spPr>
        <a:xfrm>
          <a:off x="2400023" y="2044231"/>
          <a:ext cx="2999864" cy="2380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6C9A19-12D0-4E5C-B791-7E670E475256}">
      <dsp:nvSpPr>
        <dsp:cNvPr id="0" name=""/>
        <dsp:cNvSpPr/>
      </dsp:nvSpPr>
      <dsp:spPr>
        <a:xfrm>
          <a:off x="711" y="1969987"/>
          <a:ext cx="2399311" cy="3865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just" defTabSz="488950">
            <a:lnSpc>
              <a:spcPct val="90000"/>
            </a:lnSpc>
            <a:spcBef>
              <a:spcPct val="0"/>
            </a:spcBef>
            <a:spcAft>
              <a:spcPct val="35000"/>
            </a:spcAft>
          </a:pPr>
          <a:r>
            <a:rPr lang="it-IT" sz="1100" b="1" kern="1200" dirty="0" smtClean="0">
              <a:solidFill>
                <a:srgbClr val="002060"/>
              </a:solidFill>
            </a:rPr>
            <a:t>Fondo di garanzia PMI</a:t>
          </a:r>
        </a:p>
      </dsp:txBody>
      <dsp:txXfrm>
        <a:off x="19579" y="1988855"/>
        <a:ext cx="2361575" cy="348786"/>
      </dsp:txXfrm>
    </dsp:sp>
    <dsp:sp modelId="{481850D6-9200-4AA4-9212-8FD45A3D51D1}">
      <dsp:nvSpPr>
        <dsp:cNvPr id="0" name=""/>
        <dsp:cNvSpPr/>
      </dsp:nvSpPr>
      <dsp:spPr>
        <a:xfrm>
          <a:off x="2400023" y="2510908"/>
          <a:ext cx="2999864" cy="23803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931AD7-E357-4B83-99CA-E636A41CD282}">
      <dsp:nvSpPr>
        <dsp:cNvPr id="0" name=""/>
        <dsp:cNvSpPr/>
      </dsp:nvSpPr>
      <dsp:spPr>
        <a:xfrm>
          <a:off x="711" y="2380313"/>
          <a:ext cx="2399311" cy="4992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just" defTabSz="488950">
            <a:lnSpc>
              <a:spcPct val="90000"/>
            </a:lnSpc>
            <a:spcBef>
              <a:spcPct val="0"/>
            </a:spcBef>
            <a:spcAft>
              <a:spcPct val="35000"/>
            </a:spcAft>
          </a:pPr>
          <a:r>
            <a:rPr lang="it-IT" sz="1100" b="1" kern="1200" dirty="0" smtClean="0">
              <a:solidFill>
                <a:srgbClr val="002060"/>
              </a:solidFill>
            </a:rPr>
            <a:t>FRIE - sezione distretti industriali della sedia e del mobile</a:t>
          </a:r>
        </a:p>
      </dsp:txBody>
      <dsp:txXfrm>
        <a:off x="25081" y="2404683"/>
        <a:ext cx="2350571" cy="4504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07290-BA0A-40AA-A373-5D30330C9AE6}">
      <dsp:nvSpPr>
        <dsp:cNvPr id="0" name=""/>
        <dsp:cNvSpPr/>
      </dsp:nvSpPr>
      <dsp:spPr>
        <a:xfrm>
          <a:off x="2160239" y="105841"/>
          <a:ext cx="3240360" cy="292372"/>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081881-9E6E-4600-B956-FBB1975C9072}">
      <dsp:nvSpPr>
        <dsp:cNvPr id="0" name=""/>
        <dsp:cNvSpPr/>
      </dsp:nvSpPr>
      <dsp:spPr>
        <a:xfrm>
          <a:off x="0" y="0"/>
          <a:ext cx="2160240" cy="504056"/>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just" defTabSz="533400">
            <a:lnSpc>
              <a:spcPct val="90000"/>
            </a:lnSpc>
            <a:spcBef>
              <a:spcPct val="0"/>
            </a:spcBef>
            <a:spcAft>
              <a:spcPct val="35000"/>
            </a:spcAft>
          </a:pPr>
          <a:r>
            <a:rPr lang="it-IT" sz="1200" b="1" kern="1200" dirty="0" smtClean="0"/>
            <a:t>FRIE - Legge 908/1955</a:t>
          </a:r>
          <a:endParaRPr lang="it-IT" sz="1200" b="1" kern="1200" dirty="0"/>
        </a:p>
      </dsp:txBody>
      <dsp:txXfrm>
        <a:off x="24606" y="24606"/>
        <a:ext cx="2111028" cy="454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07290-BA0A-40AA-A373-5D30330C9AE6}">
      <dsp:nvSpPr>
        <dsp:cNvPr id="0" name=""/>
        <dsp:cNvSpPr/>
      </dsp:nvSpPr>
      <dsp:spPr>
        <a:xfrm>
          <a:off x="2382597" y="166509"/>
          <a:ext cx="3015686" cy="66071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081881-9E6E-4600-B956-FBB1975C9072}">
      <dsp:nvSpPr>
        <dsp:cNvPr id="0" name=""/>
        <dsp:cNvSpPr/>
      </dsp:nvSpPr>
      <dsp:spPr>
        <a:xfrm>
          <a:off x="2315" y="723"/>
          <a:ext cx="2380281" cy="992283"/>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it-IT" sz="1200" b="1" kern="1200" dirty="0" smtClean="0">
              <a:solidFill>
                <a:srgbClr val="002060"/>
              </a:solidFill>
            </a:rPr>
            <a:t>Finanziamenti</a:t>
          </a:r>
          <a:r>
            <a:rPr lang="it-IT" sz="1200" b="1" kern="1200" baseline="0" dirty="0" smtClean="0">
              <a:solidFill>
                <a:srgbClr val="002060"/>
              </a:solidFill>
            </a:rPr>
            <a:t> agevolati FRIE </a:t>
          </a:r>
          <a:endParaRPr lang="it-IT" sz="1200" b="1" kern="1200" dirty="0">
            <a:solidFill>
              <a:srgbClr val="002060"/>
            </a:solidFill>
          </a:endParaRPr>
        </a:p>
      </dsp:txBody>
      <dsp:txXfrm>
        <a:off x="50754" y="49162"/>
        <a:ext cx="2283403" cy="895405"/>
      </dsp:txXfrm>
    </dsp:sp>
    <dsp:sp modelId="{69FE41D9-A339-4B53-9C80-B88541EF85EB}">
      <dsp:nvSpPr>
        <dsp:cNvPr id="0" name=""/>
        <dsp:cNvSpPr/>
      </dsp:nvSpPr>
      <dsp:spPr>
        <a:xfrm>
          <a:off x="2377619" y="1227365"/>
          <a:ext cx="3022015" cy="66071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2B7FBC-3129-4508-9AFB-5A2F8CAD3204}">
      <dsp:nvSpPr>
        <dsp:cNvPr id="0" name=""/>
        <dsp:cNvSpPr/>
      </dsp:nvSpPr>
      <dsp:spPr>
        <a:xfrm>
          <a:off x="965" y="1059078"/>
          <a:ext cx="2376653" cy="997285"/>
        </a:xfrm>
        <a:prstGeom prst="roundRect">
          <a:avLst/>
        </a:prstGeom>
        <a:solidFill>
          <a:schemeClr val="accent1">
            <a:shade val="80000"/>
            <a:hueOff val="4086"/>
            <a:satOff val="4306"/>
            <a:lumOff val="4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it-IT" sz="1200" b="1" kern="1200" dirty="0" smtClean="0">
              <a:solidFill>
                <a:srgbClr val="002060"/>
              </a:solidFill>
            </a:rPr>
            <a:t>Finanziamenti agevolati Fondo Sviluppo per investimenti e sviluppo aziendale </a:t>
          </a:r>
        </a:p>
        <a:p>
          <a:pPr lvl="0" algn="ctr" defTabSz="533400">
            <a:lnSpc>
              <a:spcPct val="90000"/>
            </a:lnSpc>
            <a:spcBef>
              <a:spcPct val="0"/>
            </a:spcBef>
            <a:spcAft>
              <a:spcPct val="35000"/>
            </a:spcAft>
          </a:pPr>
          <a:r>
            <a:rPr lang="it-IT" sz="1100" b="0" kern="1200" dirty="0" smtClean="0">
              <a:solidFill>
                <a:srgbClr val="002060"/>
              </a:solidFill>
            </a:rPr>
            <a:t>(art. 17 </a:t>
          </a:r>
          <a:r>
            <a:rPr lang="it-IT" sz="1100" b="0" kern="1200" dirty="0" err="1" smtClean="0">
              <a:solidFill>
                <a:srgbClr val="002060"/>
              </a:solidFill>
            </a:rPr>
            <a:t>DPReg</a:t>
          </a:r>
          <a:r>
            <a:rPr lang="it-IT" sz="1100" b="0" kern="1200" dirty="0" smtClean="0">
              <a:solidFill>
                <a:srgbClr val="002060"/>
              </a:solidFill>
            </a:rPr>
            <a:t>. 209/2012) </a:t>
          </a:r>
          <a:endParaRPr lang="it-IT" sz="1100" b="0" kern="1200" dirty="0" smtClean="0">
            <a:solidFill>
              <a:srgbClr val="002060"/>
            </a:solidFill>
          </a:endParaRPr>
        </a:p>
      </dsp:txBody>
      <dsp:txXfrm>
        <a:off x="49648" y="1107761"/>
        <a:ext cx="2279287" cy="899919"/>
      </dsp:txXfrm>
    </dsp:sp>
    <dsp:sp modelId="{DAFF5F0E-4E24-4636-A99B-7733AFAF428E}">
      <dsp:nvSpPr>
        <dsp:cNvPr id="0" name=""/>
        <dsp:cNvSpPr/>
      </dsp:nvSpPr>
      <dsp:spPr>
        <a:xfrm>
          <a:off x="2400023" y="2293404"/>
          <a:ext cx="2999864" cy="66071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7EBAF-F05F-452E-AEE9-751C6EF73841}">
      <dsp:nvSpPr>
        <dsp:cNvPr id="0" name=""/>
        <dsp:cNvSpPr/>
      </dsp:nvSpPr>
      <dsp:spPr>
        <a:xfrm>
          <a:off x="711" y="2122435"/>
          <a:ext cx="2399311" cy="1002650"/>
        </a:xfrm>
        <a:prstGeom prst="roundRect">
          <a:avLst/>
        </a:prstGeom>
        <a:solidFill>
          <a:schemeClr val="accent1">
            <a:shade val="80000"/>
            <a:hueOff val="8173"/>
            <a:satOff val="8613"/>
            <a:lumOff val="93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it-IT" sz="1200" b="1" kern="1200" dirty="0" smtClean="0">
              <a:solidFill>
                <a:srgbClr val="002060"/>
              </a:solidFill>
            </a:rPr>
            <a:t>Prestiti</a:t>
          </a:r>
          <a:r>
            <a:rPr lang="it-IT" sz="1200" b="1" kern="1200" baseline="0" dirty="0" smtClean="0">
              <a:solidFill>
                <a:srgbClr val="002060"/>
              </a:solidFill>
            </a:rPr>
            <a:t> partecipativi Fondo Sviluppo </a:t>
          </a:r>
        </a:p>
        <a:p>
          <a:pPr lvl="0" algn="ctr" defTabSz="533400">
            <a:lnSpc>
              <a:spcPct val="90000"/>
            </a:lnSpc>
            <a:spcBef>
              <a:spcPct val="0"/>
            </a:spcBef>
            <a:spcAft>
              <a:spcPct val="35000"/>
            </a:spcAft>
          </a:pPr>
          <a:r>
            <a:rPr lang="it-IT" sz="1100" b="0" kern="1200" baseline="0" dirty="0" smtClean="0">
              <a:solidFill>
                <a:srgbClr val="002060"/>
              </a:solidFill>
            </a:rPr>
            <a:t>(art. 18 </a:t>
          </a:r>
          <a:r>
            <a:rPr lang="it-IT" sz="1100" b="0" kern="1200" baseline="0" dirty="0" err="1" smtClean="0">
              <a:solidFill>
                <a:srgbClr val="002060"/>
              </a:solidFill>
            </a:rPr>
            <a:t>DPReg</a:t>
          </a:r>
          <a:r>
            <a:rPr lang="it-IT" sz="1100" b="0" kern="1200" baseline="0" dirty="0" smtClean="0">
              <a:solidFill>
                <a:srgbClr val="002060"/>
              </a:solidFill>
            </a:rPr>
            <a:t>. 209/2012)</a:t>
          </a:r>
          <a:endParaRPr lang="it-IT" sz="1100" b="0" kern="1200" dirty="0" smtClean="0">
            <a:solidFill>
              <a:srgbClr val="002060"/>
            </a:solidFill>
          </a:endParaRPr>
        </a:p>
      </dsp:txBody>
      <dsp:txXfrm>
        <a:off x="49656" y="2171380"/>
        <a:ext cx="2301421" cy="904760"/>
      </dsp:txXfrm>
    </dsp:sp>
    <dsp:sp modelId="{EE2135F6-67A9-401A-AC36-B1E34201654C}">
      <dsp:nvSpPr>
        <dsp:cNvPr id="0" name=""/>
        <dsp:cNvSpPr/>
      </dsp:nvSpPr>
      <dsp:spPr>
        <a:xfrm>
          <a:off x="2400023" y="3389096"/>
          <a:ext cx="2999864" cy="66071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C542A5-4569-4A3A-8110-BB71ACCE5E8E}">
      <dsp:nvSpPr>
        <dsp:cNvPr id="0" name=""/>
        <dsp:cNvSpPr/>
      </dsp:nvSpPr>
      <dsp:spPr>
        <a:xfrm>
          <a:off x="711" y="3191157"/>
          <a:ext cx="2399311" cy="1056590"/>
        </a:xfrm>
        <a:prstGeom prst="roundRect">
          <a:avLst/>
        </a:prstGeom>
        <a:solidFill>
          <a:schemeClr val="accent1">
            <a:shade val="80000"/>
            <a:hueOff val="12259"/>
            <a:satOff val="12919"/>
            <a:lumOff val="14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it-IT" sz="1200" b="1" kern="1200" dirty="0" smtClean="0">
              <a:solidFill>
                <a:srgbClr val="002060"/>
              </a:solidFill>
            </a:rPr>
            <a:t>Finanziamenti</a:t>
          </a:r>
          <a:r>
            <a:rPr lang="it-IT" sz="1200" b="1" kern="1200" baseline="0" dirty="0" smtClean="0">
              <a:solidFill>
                <a:srgbClr val="002060"/>
              </a:solidFill>
            </a:rPr>
            <a:t> agevolati consolidamento ed esigenze di credito </a:t>
          </a:r>
        </a:p>
        <a:p>
          <a:pPr lvl="0" algn="ctr" defTabSz="533400">
            <a:lnSpc>
              <a:spcPct val="90000"/>
            </a:lnSpc>
            <a:spcBef>
              <a:spcPct val="0"/>
            </a:spcBef>
            <a:spcAft>
              <a:spcPct val="35000"/>
            </a:spcAft>
          </a:pPr>
          <a:r>
            <a:rPr lang="it-IT" sz="1100" b="0" kern="1200" baseline="0" dirty="0" smtClean="0">
              <a:solidFill>
                <a:srgbClr val="002060"/>
              </a:solidFill>
            </a:rPr>
            <a:t>(art. 18 bis </a:t>
          </a:r>
          <a:r>
            <a:rPr lang="it-IT" sz="1100" b="0" kern="1200" baseline="0" dirty="0" err="1" smtClean="0">
              <a:solidFill>
                <a:srgbClr val="002060"/>
              </a:solidFill>
            </a:rPr>
            <a:t>DPReg</a:t>
          </a:r>
          <a:r>
            <a:rPr lang="it-IT" sz="1100" b="0" kern="1200" baseline="0" dirty="0" smtClean="0">
              <a:solidFill>
                <a:srgbClr val="002060"/>
              </a:solidFill>
            </a:rPr>
            <a:t>. 209/2012) </a:t>
          </a:r>
          <a:endParaRPr lang="it-IT" sz="1100" b="0" kern="1200" dirty="0" smtClean="0">
            <a:solidFill>
              <a:srgbClr val="002060"/>
            </a:solidFill>
          </a:endParaRPr>
        </a:p>
      </dsp:txBody>
      <dsp:txXfrm>
        <a:off x="52289" y="3242735"/>
        <a:ext cx="2296155" cy="9534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7EDC9-C1BD-43E2-9311-EB493FB74A88}">
      <dsp:nvSpPr>
        <dsp:cNvPr id="0" name=""/>
        <dsp:cNvSpPr/>
      </dsp:nvSpPr>
      <dsp:spPr>
        <a:xfrm>
          <a:off x="0" y="669674"/>
          <a:ext cx="7848872" cy="892899"/>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FFF667-EB2D-427B-8E3D-52FE2A489FEE}">
      <dsp:nvSpPr>
        <dsp:cNvPr id="0" name=""/>
        <dsp:cNvSpPr/>
      </dsp:nvSpPr>
      <dsp:spPr>
        <a:xfrm>
          <a:off x="74042" y="1339348"/>
          <a:ext cx="2276479" cy="892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endParaRPr lang="it-IT" sz="1200" kern="1200" dirty="0"/>
        </a:p>
      </dsp:txBody>
      <dsp:txXfrm>
        <a:off x="74042" y="1339348"/>
        <a:ext cx="2276479" cy="892899"/>
      </dsp:txXfrm>
    </dsp:sp>
    <dsp:sp modelId="{5A1DB6A8-71BE-489F-B9AB-87AB190A0C57}">
      <dsp:nvSpPr>
        <dsp:cNvPr id="0" name=""/>
        <dsp:cNvSpPr/>
      </dsp:nvSpPr>
      <dsp:spPr>
        <a:xfrm>
          <a:off x="1030076" y="1004511"/>
          <a:ext cx="223224" cy="2232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677623-0584-4AA7-B675-1425BD20F7C2}">
      <dsp:nvSpPr>
        <dsp:cNvPr id="0" name=""/>
        <dsp:cNvSpPr/>
      </dsp:nvSpPr>
      <dsp:spPr>
        <a:xfrm>
          <a:off x="2521736" y="720078"/>
          <a:ext cx="1996518" cy="334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it-IT" sz="2000" b="1" kern="1200" dirty="0" smtClean="0">
              <a:solidFill>
                <a:srgbClr val="002060"/>
              </a:solidFill>
            </a:rPr>
            <a:t>28/02/2023</a:t>
          </a:r>
          <a:endParaRPr lang="it-IT" sz="2000" b="1" kern="1200" dirty="0">
            <a:solidFill>
              <a:srgbClr val="002060"/>
            </a:solidFill>
          </a:endParaRPr>
        </a:p>
      </dsp:txBody>
      <dsp:txXfrm>
        <a:off x="2521736" y="720078"/>
        <a:ext cx="1996518" cy="334337"/>
      </dsp:txXfrm>
    </dsp:sp>
    <dsp:sp modelId="{8D0BA93E-670F-47BC-ADDA-8AD9735E38EB}">
      <dsp:nvSpPr>
        <dsp:cNvPr id="0" name=""/>
        <dsp:cNvSpPr/>
      </dsp:nvSpPr>
      <dsp:spPr>
        <a:xfrm>
          <a:off x="3420380" y="1144152"/>
          <a:ext cx="223224" cy="223224"/>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D9BDEE-B69E-4423-9E03-022A7FF25A78}">
      <dsp:nvSpPr>
        <dsp:cNvPr id="0" name=""/>
        <dsp:cNvSpPr/>
      </dsp:nvSpPr>
      <dsp:spPr>
        <a:xfrm>
          <a:off x="4821094" y="1265666"/>
          <a:ext cx="2276479" cy="892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b" anchorCtr="0">
          <a:noAutofit/>
        </a:bodyPr>
        <a:lstStyle/>
        <a:p>
          <a:pPr lvl="0" algn="ctr" defTabSz="1377950">
            <a:lnSpc>
              <a:spcPct val="90000"/>
            </a:lnSpc>
            <a:spcBef>
              <a:spcPct val="0"/>
            </a:spcBef>
            <a:spcAft>
              <a:spcPct val="35000"/>
            </a:spcAft>
          </a:pPr>
          <a:endParaRPr lang="it-IT" sz="3100" kern="1200" dirty="0"/>
        </a:p>
      </dsp:txBody>
      <dsp:txXfrm>
        <a:off x="4821094" y="1265666"/>
        <a:ext cx="2276479" cy="892899"/>
      </dsp:txXfrm>
    </dsp:sp>
    <dsp:sp modelId="{DC6D0233-52CB-4EE2-AAA3-0560948B360D}">
      <dsp:nvSpPr>
        <dsp:cNvPr id="0" name=""/>
        <dsp:cNvSpPr/>
      </dsp:nvSpPr>
      <dsp:spPr>
        <a:xfrm>
          <a:off x="5810683" y="1004511"/>
          <a:ext cx="223224" cy="2232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C2A50-3007-4137-8072-7E2B5BF356F5}">
      <dsp:nvSpPr>
        <dsp:cNvPr id="0" name=""/>
        <dsp:cNvSpPr/>
      </dsp:nvSpPr>
      <dsp:spPr>
        <a:xfrm>
          <a:off x="2447" y="0"/>
          <a:ext cx="2981440" cy="1008112"/>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it-IT" sz="1400" b="1" kern="1200" dirty="0" smtClean="0">
              <a:solidFill>
                <a:srgbClr val="002060"/>
              </a:solidFill>
            </a:rPr>
            <a:t>Domanda per l’attivazione del finanziamento agevolato </a:t>
          </a:r>
          <a:endParaRPr lang="it-IT" sz="1400" b="1" kern="1200" dirty="0">
            <a:solidFill>
              <a:srgbClr val="002060"/>
            </a:solidFill>
          </a:endParaRPr>
        </a:p>
      </dsp:txBody>
      <dsp:txXfrm>
        <a:off x="506503" y="0"/>
        <a:ext cx="1973328" cy="1008112"/>
      </dsp:txXfrm>
    </dsp:sp>
    <dsp:sp modelId="{B1F6557E-6A49-4A91-BDF6-6E8DCAE3017C}">
      <dsp:nvSpPr>
        <dsp:cNvPr id="0" name=""/>
        <dsp:cNvSpPr/>
      </dsp:nvSpPr>
      <dsp:spPr>
        <a:xfrm>
          <a:off x="2685743" y="0"/>
          <a:ext cx="2981440" cy="1008112"/>
        </a:xfrm>
        <a:prstGeom prst="chevron">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it-IT" sz="1400" b="1" kern="1200" smtClean="0"/>
            <a:t>Richiesta</a:t>
          </a:r>
          <a:r>
            <a:rPr lang="it-IT" sz="1400" b="1" kern="1200" baseline="0" smtClean="0"/>
            <a:t> di deliberazione dell’intervento agevolativo </a:t>
          </a:r>
          <a:endParaRPr lang="it-IT" sz="1400" b="1" kern="1200" dirty="0"/>
        </a:p>
      </dsp:txBody>
      <dsp:txXfrm>
        <a:off x="3189799" y="0"/>
        <a:ext cx="1973328" cy="1008112"/>
      </dsp:txXfrm>
    </dsp:sp>
    <dsp:sp modelId="{C95E3FF5-0CCD-40E1-AE6F-244AA9EF4267}">
      <dsp:nvSpPr>
        <dsp:cNvPr id="0" name=""/>
        <dsp:cNvSpPr/>
      </dsp:nvSpPr>
      <dsp:spPr>
        <a:xfrm>
          <a:off x="5369040" y="0"/>
          <a:ext cx="2981440" cy="1008112"/>
        </a:xfrm>
        <a:prstGeom prst="chevron">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it-IT" sz="1400" b="1" kern="1200" dirty="0" smtClean="0"/>
            <a:t>Contratto di finanziamento </a:t>
          </a:r>
          <a:endParaRPr lang="it-IT" sz="1400" b="1" kern="1200" dirty="0"/>
        </a:p>
      </dsp:txBody>
      <dsp:txXfrm>
        <a:off x="5873096" y="0"/>
        <a:ext cx="1973328" cy="100811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46400" cy="493713"/>
          </a:xfrm>
          <a:prstGeom prst="rect">
            <a:avLst/>
          </a:prstGeom>
          <a:noFill/>
          <a:ln>
            <a:noFill/>
          </a:ln>
          <a:effectLst/>
        </p:spPr>
        <p:txBody>
          <a:bodyPr vert="horz" wrap="square" lIns="63539" tIns="31770" rIns="63539" bIns="31770" numCol="1" anchor="t" anchorCtr="0" compatLnSpc="1">
            <a:prstTxWarp prst="textNoShape">
              <a:avLst/>
            </a:prstTxWarp>
          </a:bodyPr>
          <a:lstStyle>
            <a:lvl1pPr algn="l" defTabSz="634091" eaLnBrk="1" hangingPunct="1">
              <a:defRPr sz="800">
                <a:solidFill>
                  <a:schemeClr val="tx1"/>
                </a:solidFill>
                <a:latin typeface="Arial" charset="0"/>
              </a:defRPr>
            </a:lvl1pPr>
          </a:lstStyle>
          <a:p>
            <a:pPr>
              <a:defRPr/>
            </a:pPr>
            <a:endParaRPr lang="it-IT" altLang="it-IT"/>
          </a:p>
        </p:txBody>
      </p:sp>
      <p:sp>
        <p:nvSpPr>
          <p:cNvPr id="54275" name="Rectangle 3"/>
          <p:cNvSpPr>
            <a:spLocks noGrp="1" noChangeArrowheads="1"/>
          </p:cNvSpPr>
          <p:nvPr>
            <p:ph type="dt" sz="quarter" idx="1"/>
          </p:nvPr>
        </p:nvSpPr>
        <p:spPr bwMode="auto">
          <a:xfrm>
            <a:off x="3849688" y="0"/>
            <a:ext cx="2946400" cy="493713"/>
          </a:xfrm>
          <a:prstGeom prst="rect">
            <a:avLst/>
          </a:prstGeom>
          <a:noFill/>
          <a:ln>
            <a:noFill/>
          </a:ln>
          <a:effectLst/>
        </p:spPr>
        <p:txBody>
          <a:bodyPr vert="horz" wrap="square" lIns="63539" tIns="31770" rIns="63539" bIns="31770" numCol="1" anchor="t" anchorCtr="0" compatLnSpc="1">
            <a:prstTxWarp prst="textNoShape">
              <a:avLst/>
            </a:prstTxWarp>
          </a:bodyPr>
          <a:lstStyle>
            <a:lvl1pPr algn="r" defTabSz="634091" eaLnBrk="1" hangingPunct="1">
              <a:defRPr sz="800">
                <a:solidFill>
                  <a:schemeClr val="tx1"/>
                </a:solidFill>
                <a:latin typeface="Arial" charset="0"/>
              </a:defRPr>
            </a:lvl1pPr>
          </a:lstStyle>
          <a:p>
            <a:pPr>
              <a:defRPr/>
            </a:pPr>
            <a:endParaRPr lang="it-IT" altLang="it-IT"/>
          </a:p>
        </p:txBody>
      </p:sp>
      <p:sp>
        <p:nvSpPr>
          <p:cNvPr id="54276" name="Rectangle 4"/>
          <p:cNvSpPr>
            <a:spLocks noGrp="1" noChangeArrowheads="1"/>
          </p:cNvSpPr>
          <p:nvPr>
            <p:ph type="ftr" sz="quarter" idx="2"/>
          </p:nvPr>
        </p:nvSpPr>
        <p:spPr bwMode="auto">
          <a:xfrm>
            <a:off x="0" y="9428163"/>
            <a:ext cx="2946400" cy="496887"/>
          </a:xfrm>
          <a:prstGeom prst="rect">
            <a:avLst/>
          </a:prstGeom>
          <a:noFill/>
          <a:ln>
            <a:noFill/>
          </a:ln>
          <a:effectLst/>
        </p:spPr>
        <p:txBody>
          <a:bodyPr vert="horz" wrap="square" lIns="63539" tIns="31770" rIns="63539" bIns="31770" numCol="1" anchor="b" anchorCtr="0" compatLnSpc="1">
            <a:prstTxWarp prst="textNoShape">
              <a:avLst/>
            </a:prstTxWarp>
          </a:bodyPr>
          <a:lstStyle>
            <a:lvl1pPr algn="l" defTabSz="634091" eaLnBrk="1" hangingPunct="1">
              <a:defRPr sz="800">
                <a:solidFill>
                  <a:schemeClr val="tx1"/>
                </a:solidFill>
                <a:latin typeface="Arial" charset="0"/>
              </a:defRPr>
            </a:lvl1pPr>
          </a:lstStyle>
          <a:p>
            <a:pPr>
              <a:defRPr/>
            </a:pPr>
            <a:endParaRPr lang="it-IT" altLang="it-IT"/>
          </a:p>
        </p:txBody>
      </p:sp>
      <p:sp>
        <p:nvSpPr>
          <p:cNvPr id="54277" name="Rectangle 5"/>
          <p:cNvSpPr>
            <a:spLocks noGrp="1" noChangeArrowheads="1"/>
          </p:cNvSpPr>
          <p:nvPr>
            <p:ph type="sldNum" sz="quarter" idx="3"/>
          </p:nvPr>
        </p:nvSpPr>
        <p:spPr bwMode="auto">
          <a:xfrm>
            <a:off x="3849688" y="9428163"/>
            <a:ext cx="2946400" cy="496887"/>
          </a:xfrm>
          <a:prstGeom prst="rect">
            <a:avLst/>
          </a:prstGeom>
          <a:noFill/>
          <a:ln>
            <a:noFill/>
          </a:ln>
          <a:effectLst/>
        </p:spPr>
        <p:txBody>
          <a:bodyPr vert="horz" wrap="square" lIns="63539" tIns="31770" rIns="63539" bIns="31770" numCol="1" anchor="b" anchorCtr="0" compatLnSpc="1">
            <a:prstTxWarp prst="textNoShape">
              <a:avLst/>
            </a:prstTxWarp>
          </a:bodyPr>
          <a:lstStyle>
            <a:lvl1pPr algn="r" defTabSz="633413" eaLnBrk="1" hangingPunct="1">
              <a:defRPr sz="800">
                <a:solidFill>
                  <a:schemeClr val="tx1"/>
                </a:solidFill>
                <a:latin typeface="Arial" panose="020B0604020202020204" pitchFamily="34" charset="0"/>
              </a:defRPr>
            </a:lvl1pPr>
          </a:lstStyle>
          <a:p>
            <a:pPr>
              <a:defRPr/>
            </a:pPr>
            <a:fld id="{21515949-1587-45E9-A784-98B1D928490B}"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2648" tIns="46325" rIns="92648" bIns="46325" numCol="1" anchor="t" anchorCtr="0" compatLnSpc="1">
            <a:prstTxWarp prst="textNoShape">
              <a:avLst/>
            </a:prstTxWarp>
          </a:bodyPr>
          <a:lstStyle>
            <a:lvl1pPr algn="l" defTabSz="926631" eaLnBrk="1" hangingPunct="1">
              <a:defRPr sz="1200">
                <a:solidFill>
                  <a:schemeClr val="tx1"/>
                </a:solidFill>
                <a:latin typeface="Arial" charset="0"/>
              </a:defRPr>
            </a:lvl1pPr>
          </a:lstStyle>
          <a:p>
            <a:pPr>
              <a:defRPr/>
            </a:pPr>
            <a:endParaRPr lang="it-IT" altLang="it-IT"/>
          </a:p>
        </p:txBody>
      </p:sp>
      <p:sp>
        <p:nvSpPr>
          <p:cNvPr id="26627" name="Rectangle 3"/>
          <p:cNvSpPr>
            <a:spLocks noGrp="1" noChangeArrowheads="1"/>
          </p:cNvSpPr>
          <p:nvPr>
            <p:ph type="dt" idx="1"/>
          </p:nvPr>
        </p:nvSpPr>
        <p:spPr bwMode="auto">
          <a:xfrm>
            <a:off x="3849688" y="0"/>
            <a:ext cx="2946400" cy="496888"/>
          </a:xfrm>
          <a:prstGeom prst="rect">
            <a:avLst/>
          </a:prstGeom>
          <a:noFill/>
          <a:ln>
            <a:noFill/>
          </a:ln>
          <a:effectLst/>
        </p:spPr>
        <p:txBody>
          <a:bodyPr vert="horz" wrap="square" lIns="92648" tIns="46325" rIns="92648" bIns="46325" numCol="1" anchor="t" anchorCtr="0" compatLnSpc="1">
            <a:prstTxWarp prst="textNoShape">
              <a:avLst/>
            </a:prstTxWarp>
          </a:bodyPr>
          <a:lstStyle>
            <a:lvl1pPr algn="r" defTabSz="926631" eaLnBrk="1" hangingPunct="1">
              <a:defRPr sz="1200">
                <a:solidFill>
                  <a:schemeClr val="tx1"/>
                </a:solidFill>
                <a:latin typeface="Arial" charset="0"/>
              </a:defRPr>
            </a:lvl1pPr>
          </a:lstStyle>
          <a:p>
            <a:pPr>
              <a:defRPr/>
            </a:pPr>
            <a:endParaRPr lang="it-IT" altLang="it-IT"/>
          </a:p>
        </p:txBody>
      </p:sp>
      <p:sp>
        <p:nvSpPr>
          <p:cNvPr id="11268"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1038" y="4714875"/>
            <a:ext cx="5435600" cy="4467225"/>
          </a:xfrm>
          <a:prstGeom prst="rect">
            <a:avLst/>
          </a:prstGeom>
          <a:noFill/>
          <a:ln>
            <a:noFill/>
          </a:ln>
          <a:effectLst/>
        </p:spPr>
        <p:txBody>
          <a:bodyPr vert="horz" wrap="square" lIns="92648" tIns="46325" rIns="92648" bIns="46325"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26630" name="Rectangle 6"/>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2648" tIns="46325" rIns="92648" bIns="46325" numCol="1" anchor="b" anchorCtr="0" compatLnSpc="1">
            <a:prstTxWarp prst="textNoShape">
              <a:avLst/>
            </a:prstTxWarp>
          </a:bodyPr>
          <a:lstStyle>
            <a:lvl1pPr algn="l" defTabSz="926631" eaLnBrk="1" hangingPunct="1">
              <a:defRPr sz="1200">
                <a:solidFill>
                  <a:schemeClr val="tx1"/>
                </a:solidFill>
                <a:latin typeface="Arial" charset="0"/>
              </a:defRPr>
            </a:lvl1pPr>
          </a:lstStyle>
          <a:p>
            <a:pPr>
              <a:defRPr/>
            </a:pPr>
            <a:endParaRPr lang="it-IT" altLang="it-IT"/>
          </a:p>
        </p:txBody>
      </p:sp>
      <p:sp>
        <p:nvSpPr>
          <p:cNvPr id="26631" name="Rectangle 7"/>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2648" tIns="46325" rIns="92648" bIns="46325" numCol="1" anchor="b" anchorCtr="0" compatLnSpc="1">
            <a:prstTxWarp prst="textNoShape">
              <a:avLst/>
            </a:prstTxWarp>
          </a:bodyPr>
          <a:lstStyle>
            <a:lvl1pPr algn="r" defTabSz="925513" eaLnBrk="1" hangingPunct="1">
              <a:defRPr sz="1200">
                <a:solidFill>
                  <a:schemeClr val="tx1"/>
                </a:solidFill>
                <a:latin typeface="Arial" panose="020B0604020202020204" pitchFamily="34" charset="0"/>
              </a:defRPr>
            </a:lvl1pPr>
          </a:lstStyle>
          <a:p>
            <a:pPr>
              <a:defRPr/>
            </a:pPr>
            <a:fld id="{F4D05FE0-2E32-4F03-9579-D1FC1C0EA22A}"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5513">
              <a:defRPr sz="2000">
                <a:solidFill>
                  <a:schemeClr val="accent2"/>
                </a:solidFill>
                <a:latin typeface="DecimaWE Rg" panose="02000000000000000000" pitchFamily="2" charset="0"/>
              </a:defRPr>
            </a:lvl1pPr>
            <a:lvl2pPr marL="742950" indent="-285750" defTabSz="925513">
              <a:defRPr sz="2000">
                <a:solidFill>
                  <a:schemeClr val="accent2"/>
                </a:solidFill>
                <a:latin typeface="DecimaWE Rg" panose="02000000000000000000" pitchFamily="2" charset="0"/>
              </a:defRPr>
            </a:lvl2pPr>
            <a:lvl3pPr marL="1143000" indent="-228600" defTabSz="925513">
              <a:defRPr sz="2000">
                <a:solidFill>
                  <a:schemeClr val="accent2"/>
                </a:solidFill>
                <a:latin typeface="DecimaWE Rg" panose="02000000000000000000" pitchFamily="2" charset="0"/>
              </a:defRPr>
            </a:lvl3pPr>
            <a:lvl4pPr marL="1600200" indent="-228600" defTabSz="925513">
              <a:defRPr sz="2000">
                <a:solidFill>
                  <a:schemeClr val="accent2"/>
                </a:solidFill>
                <a:latin typeface="DecimaWE Rg" panose="02000000000000000000" pitchFamily="2" charset="0"/>
              </a:defRPr>
            </a:lvl4pPr>
            <a:lvl5pPr marL="2057400" indent="-228600" defTabSz="925513">
              <a:defRPr sz="2000">
                <a:solidFill>
                  <a:schemeClr val="accent2"/>
                </a:solidFill>
                <a:latin typeface="DecimaWE Rg" panose="02000000000000000000" pitchFamily="2" charset="0"/>
              </a:defRPr>
            </a:lvl5pPr>
            <a:lvl6pPr marL="2514600" indent="-228600" defTabSz="925513"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defTabSz="925513"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defTabSz="925513"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defTabSz="925513" eaLnBrk="0" fontAlgn="base" hangingPunct="0">
              <a:spcBef>
                <a:spcPct val="0"/>
              </a:spcBef>
              <a:spcAft>
                <a:spcPct val="0"/>
              </a:spcAft>
              <a:defRPr sz="2000">
                <a:solidFill>
                  <a:schemeClr val="accent2"/>
                </a:solidFill>
                <a:latin typeface="DecimaWE Rg" panose="02000000000000000000" pitchFamily="2" charset="0"/>
              </a:defRPr>
            </a:lvl9pPr>
          </a:lstStyle>
          <a:p>
            <a:fld id="{614DCBBD-9B1B-42B9-90ED-3A98219E987F}" type="slidenum">
              <a:rPr lang="it-IT" altLang="it-IT" sz="1200" smtClean="0">
                <a:solidFill>
                  <a:schemeClr val="tx1"/>
                </a:solidFill>
                <a:latin typeface="Arial" panose="020B0604020202020204" pitchFamily="34" charset="0"/>
              </a:rPr>
              <a:pPr/>
              <a:t>1</a:t>
            </a:fld>
            <a:endParaRPr lang="it-IT" altLang="it-IT" sz="1200" smtClean="0">
              <a:solidFill>
                <a:schemeClr val="tx1"/>
              </a:solidFill>
              <a:latin typeface="Arial" panose="020B060402020202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it-IT" altLang="it-IT"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5513">
              <a:defRPr sz="2000">
                <a:solidFill>
                  <a:schemeClr val="accent2"/>
                </a:solidFill>
                <a:latin typeface="DecimaWE Rg" panose="02000000000000000000" pitchFamily="2" charset="0"/>
              </a:defRPr>
            </a:lvl1pPr>
            <a:lvl2pPr marL="742950" indent="-285750" defTabSz="925513">
              <a:defRPr sz="2000">
                <a:solidFill>
                  <a:schemeClr val="accent2"/>
                </a:solidFill>
                <a:latin typeface="DecimaWE Rg" panose="02000000000000000000" pitchFamily="2" charset="0"/>
              </a:defRPr>
            </a:lvl2pPr>
            <a:lvl3pPr marL="1143000" indent="-228600" defTabSz="925513">
              <a:defRPr sz="2000">
                <a:solidFill>
                  <a:schemeClr val="accent2"/>
                </a:solidFill>
                <a:latin typeface="DecimaWE Rg" panose="02000000000000000000" pitchFamily="2" charset="0"/>
              </a:defRPr>
            </a:lvl3pPr>
            <a:lvl4pPr marL="1600200" indent="-228600" defTabSz="925513">
              <a:defRPr sz="2000">
                <a:solidFill>
                  <a:schemeClr val="accent2"/>
                </a:solidFill>
                <a:latin typeface="DecimaWE Rg" panose="02000000000000000000" pitchFamily="2" charset="0"/>
              </a:defRPr>
            </a:lvl4pPr>
            <a:lvl5pPr marL="2057400" indent="-228600" defTabSz="925513">
              <a:defRPr sz="2000">
                <a:solidFill>
                  <a:schemeClr val="accent2"/>
                </a:solidFill>
                <a:latin typeface="DecimaWE Rg" panose="02000000000000000000" pitchFamily="2" charset="0"/>
              </a:defRPr>
            </a:lvl5pPr>
            <a:lvl6pPr marL="2514600" indent="-228600" defTabSz="925513"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defTabSz="925513"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defTabSz="925513"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defTabSz="925513" eaLnBrk="0" fontAlgn="base" hangingPunct="0">
              <a:spcBef>
                <a:spcPct val="0"/>
              </a:spcBef>
              <a:spcAft>
                <a:spcPct val="0"/>
              </a:spcAft>
              <a:defRPr sz="2000">
                <a:solidFill>
                  <a:schemeClr val="accent2"/>
                </a:solidFill>
                <a:latin typeface="DecimaWE Rg" panose="02000000000000000000" pitchFamily="2" charset="0"/>
              </a:defRPr>
            </a:lvl9pPr>
          </a:lstStyle>
          <a:p>
            <a:fld id="{0E11B4FC-4359-456E-942A-A2FA3856F4A3}" type="slidenum">
              <a:rPr lang="it-IT" altLang="it-IT" sz="1200" smtClean="0">
                <a:solidFill>
                  <a:srgbClr val="C0504D"/>
                </a:solidFill>
                <a:latin typeface="Arial" panose="020B0604020202020204" pitchFamily="34" charset="0"/>
              </a:rPr>
              <a:pPr/>
              <a:t>2</a:t>
            </a:fld>
            <a:endParaRPr lang="it-IT" altLang="it-IT" sz="1200" smtClean="0">
              <a:solidFill>
                <a:srgbClr val="C0504D"/>
              </a:solidFill>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ltLang="it-IT"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5513">
              <a:defRPr sz="2000">
                <a:solidFill>
                  <a:schemeClr val="accent2"/>
                </a:solidFill>
                <a:latin typeface="DecimaWE Rg" panose="02000000000000000000" pitchFamily="2" charset="0"/>
              </a:defRPr>
            </a:lvl1pPr>
            <a:lvl2pPr marL="742950" indent="-285750" defTabSz="925513">
              <a:defRPr sz="2000">
                <a:solidFill>
                  <a:schemeClr val="accent2"/>
                </a:solidFill>
                <a:latin typeface="DecimaWE Rg" panose="02000000000000000000" pitchFamily="2" charset="0"/>
              </a:defRPr>
            </a:lvl2pPr>
            <a:lvl3pPr marL="1143000" indent="-228600" defTabSz="925513">
              <a:defRPr sz="2000">
                <a:solidFill>
                  <a:schemeClr val="accent2"/>
                </a:solidFill>
                <a:latin typeface="DecimaWE Rg" panose="02000000000000000000" pitchFamily="2" charset="0"/>
              </a:defRPr>
            </a:lvl3pPr>
            <a:lvl4pPr marL="1600200" indent="-228600" defTabSz="925513">
              <a:defRPr sz="2000">
                <a:solidFill>
                  <a:schemeClr val="accent2"/>
                </a:solidFill>
                <a:latin typeface="DecimaWE Rg" panose="02000000000000000000" pitchFamily="2" charset="0"/>
              </a:defRPr>
            </a:lvl4pPr>
            <a:lvl5pPr marL="2057400" indent="-228600" defTabSz="925513">
              <a:defRPr sz="2000">
                <a:solidFill>
                  <a:schemeClr val="accent2"/>
                </a:solidFill>
                <a:latin typeface="DecimaWE Rg" panose="02000000000000000000" pitchFamily="2" charset="0"/>
              </a:defRPr>
            </a:lvl5pPr>
            <a:lvl6pPr marL="2514600" indent="-228600" defTabSz="925513"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defTabSz="925513"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defTabSz="925513"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defTabSz="925513" eaLnBrk="0" fontAlgn="base" hangingPunct="0">
              <a:spcBef>
                <a:spcPct val="0"/>
              </a:spcBef>
              <a:spcAft>
                <a:spcPct val="0"/>
              </a:spcAft>
              <a:defRPr sz="2000">
                <a:solidFill>
                  <a:schemeClr val="accent2"/>
                </a:solidFill>
                <a:latin typeface="DecimaWE Rg" panose="02000000000000000000" pitchFamily="2" charset="0"/>
              </a:defRPr>
            </a:lvl9pPr>
          </a:lstStyle>
          <a:p>
            <a:fld id="{602B906D-0EA7-44DF-BCCC-F1A8FFED762D}" type="slidenum">
              <a:rPr lang="it-IT" altLang="it-IT" sz="1200" smtClean="0">
                <a:solidFill>
                  <a:srgbClr val="C0504D"/>
                </a:solidFill>
                <a:latin typeface="Arial" panose="020B0604020202020204" pitchFamily="34" charset="0"/>
              </a:rPr>
              <a:pPr/>
              <a:t>4</a:t>
            </a:fld>
            <a:endParaRPr lang="it-IT" altLang="it-IT" sz="1200" smtClean="0">
              <a:solidFill>
                <a:srgbClr val="C0504D"/>
              </a:solidFill>
              <a:latin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ltLang="it-IT"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5513">
              <a:defRPr sz="2000">
                <a:solidFill>
                  <a:schemeClr val="accent2"/>
                </a:solidFill>
                <a:latin typeface="DecimaWE Rg" panose="02000000000000000000" pitchFamily="2" charset="0"/>
              </a:defRPr>
            </a:lvl1pPr>
            <a:lvl2pPr marL="742950" indent="-285750" defTabSz="925513">
              <a:defRPr sz="2000">
                <a:solidFill>
                  <a:schemeClr val="accent2"/>
                </a:solidFill>
                <a:latin typeface="DecimaWE Rg" panose="02000000000000000000" pitchFamily="2" charset="0"/>
              </a:defRPr>
            </a:lvl2pPr>
            <a:lvl3pPr marL="1143000" indent="-228600" defTabSz="925513">
              <a:defRPr sz="2000">
                <a:solidFill>
                  <a:schemeClr val="accent2"/>
                </a:solidFill>
                <a:latin typeface="DecimaWE Rg" panose="02000000000000000000" pitchFamily="2" charset="0"/>
              </a:defRPr>
            </a:lvl3pPr>
            <a:lvl4pPr marL="1600200" indent="-228600" defTabSz="925513">
              <a:defRPr sz="2000">
                <a:solidFill>
                  <a:schemeClr val="accent2"/>
                </a:solidFill>
                <a:latin typeface="DecimaWE Rg" panose="02000000000000000000" pitchFamily="2" charset="0"/>
              </a:defRPr>
            </a:lvl4pPr>
            <a:lvl5pPr marL="2057400" indent="-228600" defTabSz="925513">
              <a:defRPr sz="2000">
                <a:solidFill>
                  <a:schemeClr val="accent2"/>
                </a:solidFill>
                <a:latin typeface="DecimaWE Rg" panose="02000000000000000000" pitchFamily="2" charset="0"/>
              </a:defRPr>
            </a:lvl5pPr>
            <a:lvl6pPr marL="2514600" indent="-228600" defTabSz="925513"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defTabSz="925513"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defTabSz="925513"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defTabSz="925513" eaLnBrk="0" fontAlgn="base" hangingPunct="0">
              <a:spcBef>
                <a:spcPct val="0"/>
              </a:spcBef>
              <a:spcAft>
                <a:spcPct val="0"/>
              </a:spcAft>
              <a:defRPr sz="2000">
                <a:solidFill>
                  <a:schemeClr val="accent2"/>
                </a:solidFill>
                <a:latin typeface="DecimaWE Rg" panose="02000000000000000000" pitchFamily="2" charset="0"/>
              </a:defRPr>
            </a:lvl9pPr>
          </a:lstStyle>
          <a:p>
            <a:fld id="{FDA10518-D620-4D33-B9C1-B8DA9CA4FF19}" type="slidenum">
              <a:rPr lang="it-IT" altLang="it-IT" sz="1200" smtClean="0">
                <a:solidFill>
                  <a:srgbClr val="C0504D"/>
                </a:solidFill>
                <a:latin typeface="Arial" panose="020B0604020202020204" pitchFamily="34" charset="0"/>
              </a:rPr>
              <a:pPr/>
              <a:t>5</a:t>
            </a:fld>
            <a:endParaRPr lang="it-IT" altLang="it-IT" sz="1200" smtClean="0">
              <a:solidFill>
                <a:srgbClr val="C0504D"/>
              </a:solidFill>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ltLang="it-IT"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5513">
              <a:defRPr sz="2000">
                <a:solidFill>
                  <a:schemeClr val="accent2"/>
                </a:solidFill>
                <a:latin typeface="DecimaWE Rg" panose="02000000000000000000" pitchFamily="2" charset="0"/>
              </a:defRPr>
            </a:lvl1pPr>
            <a:lvl2pPr marL="742950" indent="-285750" defTabSz="925513">
              <a:defRPr sz="2000">
                <a:solidFill>
                  <a:schemeClr val="accent2"/>
                </a:solidFill>
                <a:latin typeface="DecimaWE Rg" panose="02000000000000000000" pitchFamily="2" charset="0"/>
              </a:defRPr>
            </a:lvl2pPr>
            <a:lvl3pPr marL="1143000" indent="-228600" defTabSz="925513">
              <a:defRPr sz="2000">
                <a:solidFill>
                  <a:schemeClr val="accent2"/>
                </a:solidFill>
                <a:latin typeface="DecimaWE Rg" panose="02000000000000000000" pitchFamily="2" charset="0"/>
              </a:defRPr>
            </a:lvl3pPr>
            <a:lvl4pPr marL="1600200" indent="-228600" defTabSz="925513">
              <a:defRPr sz="2000">
                <a:solidFill>
                  <a:schemeClr val="accent2"/>
                </a:solidFill>
                <a:latin typeface="DecimaWE Rg" panose="02000000000000000000" pitchFamily="2" charset="0"/>
              </a:defRPr>
            </a:lvl4pPr>
            <a:lvl5pPr marL="2057400" indent="-228600" defTabSz="925513">
              <a:defRPr sz="2000">
                <a:solidFill>
                  <a:schemeClr val="accent2"/>
                </a:solidFill>
                <a:latin typeface="DecimaWE Rg" panose="02000000000000000000" pitchFamily="2" charset="0"/>
              </a:defRPr>
            </a:lvl5pPr>
            <a:lvl6pPr marL="2514600" indent="-228600" defTabSz="925513"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defTabSz="925513"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defTabSz="925513"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defTabSz="925513" eaLnBrk="0" fontAlgn="base" hangingPunct="0">
              <a:spcBef>
                <a:spcPct val="0"/>
              </a:spcBef>
              <a:spcAft>
                <a:spcPct val="0"/>
              </a:spcAft>
              <a:defRPr sz="2000">
                <a:solidFill>
                  <a:schemeClr val="accent2"/>
                </a:solidFill>
                <a:latin typeface="DecimaWE Rg" panose="02000000000000000000" pitchFamily="2" charset="0"/>
              </a:defRPr>
            </a:lvl9pPr>
          </a:lstStyle>
          <a:p>
            <a:fld id="{351ABCA9-3120-40C8-8325-A1F9DBF5C17C}" type="slidenum">
              <a:rPr lang="it-IT" altLang="it-IT" sz="1200" smtClean="0">
                <a:solidFill>
                  <a:srgbClr val="C0504D"/>
                </a:solidFill>
                <a:latin typeface="Arial" panose="020B0604020202020204" pitchFamily="34" charset="0"/>
              </a:rPr>
              <a:pPr/>
              <a:t>13</a:t>
            </a:fld>
            <a:endParaRPr lang="it-IT" altLang="it-IT" sz="1200" smtClean="0">
              <a:solidFill>
                <a:srgbClr val="C0504D"/>
              </a:solidFill>
              <a:latin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ltLang="it-IT"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Grp="1" noChangeArrowheads="1"/>
          </p:cNvSpPr>
          <p:nvPr>
            <p:ph type="subTitle" idx="1"/>
          </p:nvPr>
        </p:nvSpPr>
        <p:spPr>
          <a:xfrm>
            <a:off x="3429000" y="2286000"/>
            <a:ext cx="4572000" cy="3429000"/>
          </a:xfrm>
        </p:spPr>
        <p:txBody>
          <a:bodyPr/>
          <a:lstStyle>
            <a:lvl1pPr marL="0" indent="0">
              <a:buFontTx/>
              <a:buNone/>
              <a:defRPr sz="4800"/>
            </a:lvl1pPr>
          </a:lstStyle>
          <a:p>
            <a:pPr lvl="0"/>
            <a:r>
              <a:rPr lang="it-IT" altLang="it-IT" noProof="0"/>
              <a:t>Fare clic per modificare lo stile del sottotitolo dello schema</a:t>
            </a:r>
          </a:p>
        </p:txBody>
      </p:sp>
    </p:spTree>
    <p:extLst>
      <p:ext uri="{BB962C8B-B14F-4D97-AF65-F5344CB8AC3E}">
        <p14:creationId xmlns:p14="http://schemas.microsoft.com/office/powerpoint/2010/main" val="88263980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D32F80DC-2B60-4252-A98E-EDF0BE49D88F}" type="slidenum">
              <a:rPr lang="it-IT" altLang="it-IT"/>
              <a:pPr>
                <a:defRPr/>
              </a:pPr>
              <a:t>‹N›</a:t>
            </a:fld>
            <a:endParaRPr lang="it-IT" altLang="it-IT"/>
          </a:p>
        </p:txBody>
      </p:sp>
    </p:spTree>
    <p:extLst>
      <p:ext uri="{BB962C8B-B14F-4D97-AF65-F5344CB8AC3E}">
        <p14:creationId xmlns:p14="http://schemas.microsoft.com/office/powerpoint/2010/main" val="370827750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440362"/>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4403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785D2EBE-03AF-4710-8CF9-AE092BEEFCEE}" type="slidenum">
              <a:rPr lang="it-IT" altLang="it-IT"/>
              <a:pPr>
                <a:defRPr/>
              </a:pPr>
              <a:t>‹N›</a:t>
            </a:fld>
            <a:endParaRPr lang="it-IT" altLang="it-IT"/>
          </a:p>
        </p:txBody>
      </p:sp>
    </p:spTree>
    <p:extLst>
      <p:ext uri="{BB962C8B-B14F-4D97-AF65-F5344CB8AC3E}">
        <p14:creationId xmlns:p14="http://schemas.microsoft.com/office/powerpoint/2010/main" val="171867406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abella 2"/>
          <p:cNvSpPr>
            <a:spLocks noGrp="1"/>
          </p:cNvSpPr>
          <p:nvPr>
            <p:ph type="tbl" idx="1"/>
          </p:nvPr>
        </p:nvSpPr>
        <p:spPr>
          <a:xfrm>
            <a:off x="1143000" y="1143000"/>
            <a:ext cx="7543800" cy="4572000"/>
          </a:xfrm>
        </p:spPr>
        <p:txBody>
          <a:bodyPr/>
          <a:lstStyle/>
          <a:p>
            <a:pPr lvl="0"/>
            <a:endParaRPr lang="it-IT" noProof="0"/>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7C467AF5-FCA7-46A4-B2F2-A146E703BA4C}" type="slidenum">
              <a:rPr lang="it-IT" altLang="it-IT"/>
              <a:pPr>
                <a:defRPr/>
              </a:pPr>
              <a:t>‹N›</a:t>
            </a:fld>
            <a:endParaRPr lang="it-IT" altLang="it-IT"/>
          </a:p>
        </p:txBody>
      </p:sp>
    </p:spTree>
    <p:extLst>
      <p:ext uri="{BB962C8B-B14F-4D97-AF65-F5344CB8AC3E}">
        <p14:creationId xmlns:p14="http://schemas.microsoft.com/office/powerpoint/2010/main" val="41535404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3059" name="Rectangle 3"/>
          <p:cNvSpPr>
            <a:spLocks noGrp="1" noChangeArrowheads="1"/>
          </p:cNvSpPr>
          <p:nvPr>
            <p:ph type="subTitle" idx="1"/>
          </p:nvPr>
        </p:nvSpPr>
        <p:spPr>
          <a:xfrm>
            <a:off x="3429000" y="2286000"/>
            <a:ext cx="4572000" cy="3429000"/>
          </a:xfrm>
        </p:spPr>
        <p:txBody>
          <a:bodyPr/>
          <a:lstStyle>
            <a:lvl1pPr marL="0" indent="0">
              <a:buFontTx/>
              <a:buNone/>
              <a:defRPr sz="4800"/>
            </a:lvl1pPr>
          </a:lstStyle>
          <a:p>
            <a:pPr lvl="0"/>
            <a:r>
              <a:rPr lang="it-IT" altLang="it-IT" noProof="0"/>
              <a:t>Fare clic per modificare lo stile del sottotitolo dello schema</a:t>
            </a:r>
          </a:p>
        </p:txBody>
      </p:sp>
    </p:spTree>
    <p:extLst>
      <p:ext uri="{BB962C8B-B14F-4D97-AF65-F5344CB8AC3E}">
        <p14:creationId xmlns:p14="http://schemas.microsoft.com/office/powerpoint/2010/main" val="88199597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4AE2FC17-62D5-4193-B3F5-AA2694B08FF3}" type="slidenum">
              <a:rPr lang="it-IT" altLang="it-IT"/>
              <a:pPr>
                <a:defRPr/>
              </a:pPr>
              <a:t>‹N›</a:t>
            </a:fld>
            <a:endParaRPr lang="it-IT" altLang="it-IT"/>
          </a:p>
        </p:txBody>
      </p:sp>
    </p:spTree>
    <p:extLst>
      <p:ext uri="{BB962C8B-B14F-4D97-AF65-F5344CB8AC3E}">
        <p14:creationId xmlns:p14="http://schemas.microsoft.com/office/powerpoint/2010/main" val="66349757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EA68F65F-D046-4BF6-AD59-9CDB6EE7F994}" type="slidenum">
              <a:rPr lang="it-IT" altLang="it-IT"/>
              <a:pPr>
                <a:defRPr/>
              </a:pPr>
              <a:t>‹N›</a:t>
            </a:fld>
            <a:endParaRPr lang="it-IT" altLang="it-IT"/>
          </a:p>
        </p:txBody>
      </p:sp>
    </p:spTree>
    <p:extLst>
      <p:ext uri="{BB962C8B-B14F-4D97-AF65-F5344CB8AC3E}">
        <p14:creationId xmlns:p14="http://schemas.microsoft.com/office/powerpoint/2010/main" val="2908267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11430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911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E7466F80-BD4D-4649-9C26-A23EBA4E1A3B}" type="slidenum">
              <a:rPr lang="it-IT" altLang="it-IT"/>
              <a:pPr>
                <a:defRPr/>
              </a:pPr>
              <a:t>‹N›</a:t>
            </a:fld>
            <a:endParaRPr lang="it-IT" altLang="it-IT"/>
          </a:p>
        </p:txBody>
      </p:sp>
    </p:spTree>
    <p:extLst>
      <p:ext uri="{BB962C8B-B14F-4D97-AF65-F5344CB8AC3E}">
        <p14:creationId xmlns:p14="http://schemas.microsoft.com/office/powerpoint/2010/main" val="134128612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sldNum" sz="quarter" idx="11"/>
          </p:nvPr>
        </p:nvSpPr>
        <p:spPr>
          <a:ln/>
        </p:spPr>
        <p:txBody>
          <a:bodyPr/>
          <a:lstStyle>
            <a:lvl1pPr>
              <a:defRPr/>
            </a:lvl1pPr>
          </a:lstStyle>
          <a:p>
            <a:pPr>
              <a:defRPr/>
            </a:pPr>
            <a:fld id="{19DC7B52-C6A2-4121-A516-21CC32A40E81}" type="slidenum">
              <a:rPr lang="it-IT" altLang="it-IT"/>
              <a:pPr>
                <a:defRPr/>
              </a:pPr>
              <a:t>‹N›</a:t>
            </a:fld>
            <a:endParaRPr lang="it-IT" altLang="it-IT"/>
          </a:p>
        </p:txBody>
      </p:sp>
    </p:spTree>
    <p:extLst>
      <p:ext uri="{BB962C8B-B14F-4D97-AF65-F5344CB8AC3E}">
        <p14:creationId xmlns:p14="http://schemas.microsoft.com/office/powerpoint/2010/main" val="150362033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sldNum" sz="quarter" idx="11"/>
          </p:nvPr>
        </p:nvSpPr>
        <p:spPr>
          <a:ln/>
        </p:spPr>
        <p:txBody>
          <a:bodyPr/>
          <a:lstStyle>
            <a:lvl1pPr>
              <a:defRPr/>
            </a:lvl1pPr>
          </a:lstStyle>
          <a:p>
            <a:pPr>
              <a:defRPr/>
            </a:pPr>
            <a:fld id="{49687778-DBD0-43D2-9EB6-C6CC2996937C}" type="slidenum">
              <a:rPr lang="it-IT" altLang="it-IT"/>
              <a:pPr>
                <a:defRPr/>
              </a:pPr>
              <a:t>‹N›</a:t>
            </a:fld>
            <a:endParaRPr lang="it-IT" altLang="it-IT"/>
          </a:p>
        </p:txBody>
      </p:sp>
    </p:spTree>
    <p:extLst>
      <p:ext uri="{BB962C8B-B14F-4D97-AF65-F5344CB8AC3E}">
        <p14:creationId xmlns:p14="http://schemas.microsoft.com/office/powerpoint/2010/main" val="86228102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sldNum" sz="quarter" idx="11"/>
          </p:nvPr>
        </p:nvSpPr>
        <p:spPr>
          <a:ln/>
        </p:spPr>
        <p:txBody>
          <a:bodyPr/>
          <a:lstStyle>
            <a:lvl1pPr>
              <a:defRPr/>
            </a:lvl1pPr>
          </a:lstStyle>
          <a:p>
            <a:pPr>
              <a:defRPr/>
            </a:pPr>
            <a:fld id="{726C156E-E790-4DBB-919E-57065FF21F1D}" type="slidenum">
              <a:rPr lang="it-IT" altLang="it-IT"/>
              <a:pPr>
                <a:defRPr/>
              </a:pPr>
              <a:t>‹N›</a:t>
            </a:fld>
            <a:endParaRPr lang="it-IT" altLang="it-IT"/>
          </a:p>
        </p:txBody>
      </p:sp>
    </p:spTree>
    <p:extLst>
      <p:ext uri="{BB962C8B-B14F-4D97-AF65-F5344CB8AC3E}">
        <p14:creationId xmlns:p14="http://schemas.microsoft.com/office/powerpoint/2010/main" val="69813977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B1A3C786-409B-4C0F-8602-2F83A2010B2A}" type="slidenum">
              <a:rPr lang="it-IT" altLang="it-IT"/>
              <a:pPr>
                <a:defRPr/>
              </a:pPr>
              <a:t>‹N›</a:t>
            </a:fld>
            <a:endParaRPr lang="it-IT" altLang="it-IT"/>
          </a:p>
        </p:txBody>
      </p:sp>
    </p:spTree>
    <p:extLst>
      <p:ext uri="{BB962C8B-B14F-4D97-AF65-F5344CB8AC3E}">
        <p14:creationId xmlns:p14="http://schemas.microsoft.com/office/powerpoint/2010/main" val="3290918563"/>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33C37219-78DA-4981-8C83-39E86CFF8CA0}" type="slidenum">
              <a:rPr lang="it-IT" altLang="it-IT"/>
              <a:pPr>
                <a:defRPr/>
              </a:pPr>
              <a:t>‹N›</a:t>
            </a:fld>
            <a:endParaRPr lang="it-IT" altLang="it-IT"/>
          </a:p>
        </p:txBody>
      </p:sp>
    </p:spTree>
    <p:extLst>
      <p:ext uri="{BB962C8B-B14F-4D97-AF65-F5344CB8AC3E}">
        <p14:creationId xmlns:p14="http://schemas.microsoft.com/office/powerpoint/2010/main" val="426043721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BC0D4294-4223-4B08-BFE1-DFA858CEDA09}" type="slidenum">
              <a:rPr lang="it-IT" altLang="it-IT"/>
              <a:pPr>
                <a:defRPr/>
              </a:pPr>
              <a:t>‹N›</a:t>
            </a:fld>
            <a:endParaRPr lang="it-IT" altLang="it-IT"/>
          </a:p>
        </p:txBody>
      </p:sp>
    </p:spTree>
    <p:extLst>
      <p:ext uri="{BB962C8B-B14F-4D97-AF65-F5344CB8AC3E}">
        <p14:creationId xmlns:p14="http://schemas.microsoft.com/office/powerpoint/2010/main" val="50895891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6215DFB7-57BE-45C4-8395-BEEDFAE1671E}" type="slidenum">
              <a:rPr lang="it-IT" altLang="it-IT"/>
              <a:pPr>
                <a:defRPr/>
              </a:pPr>
              <a:t>‹N›</a:t>
            </a:fld>
            <a:endParaRPr lang="it-IT" altLang="it-IT"/>
          </a:p>
        </p:txBody>
      </p:sp>
    </p:spTree>
    <p:extLst>
      <p:ext uri="{BB962C8B-B14F-4D97-AF65-F5344CB8AC3E}">
        <p14:creationId xmlns:p14="http://schemas.microsoft.com/office/powerpoint/2010/main" val="408422687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440362"/>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4403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979A4B6D-A0F8-43D3-AEED-42F8A1F8D4CB}" type="slidenum">
              <a:rPr lang="it-IT" altLang="it-IT"/>
              <a:pPr>
                <a:defRPr/>
              </a:pPr>
              <a:t>‹N›</a:t>
            </a:fld>
            <a:endParaRPr lang="it-IT" altLang="it-IT"/>
          </a:p>
        </p:txBody>
      </p:sp>
    </p:spTree>
    <p:extLst>
      <p:ext uri="{BB962C8B-B14F-4D97-AF65-F5344CB8AC3E}">
        <p14:creationId xmlns:p14="http://schemas.microsoft.com/office/powerpoint/2010/main" val="169095622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Grp="1" noChangeArrowheads="1"/>
          </p:cNvSpPr>
          <p:nvPr>
            <p:ph type="subTitle" idx="1"/>
          </p:nvPr>
        </p:nvSpPr>
        <p:spPr>
          <a:xfrm>
            <a:off x="3429000" y="2286000"/>
            <a:ext cx="4572000" cy="3429000"/>
          </a:xfrm>
        </p:spPr>
        <p:txBody>
          <a:bodyPr/>
          <a:lstStyle>
            <a:lvl1pPr marL="0" indent="0">
              <a:buFontTx/>
              <a:buNone/>
              <a:defRPr sz="4800"/>
            </a:lvl1pPr>
          </a:lstStyle>
          <a:p>
            <a:pPr lvl="0"/>
            <a:r>
              <a:rPr lang="it-IT" altLang="it-IT" noProof="0"/>
              <a:t>Fare clic per modificare lo stile del sottotitolo dello schema</a:t>
            </a:r>
          </a:p>
        </p:txBody>
      </p:sp>
    </p:spTree>
    <p:extLst>
      <p:ext uri="{BB962C8B-B14F-4D97-AF65-F5344CB8AC3E}">
        <p14:creationId xmlns:p14="http://schemas.microsoft.com/office/powerpoint/2010/main" val="343390097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50126115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35224186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11430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911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5811224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401092329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55388570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0FF31EEE-832C-41E9-B7D7-8A3B0565204B}" type="slidenum">
              <a:rPr lang="it-IT" altLang="it-IT"/>
              <a:pPr>
                <a:defRPr/>
              </a:pPr>
              <a:t>‹N›</a:t>
            </a:fld>
            <a:endParaRPr lang="it-IT" altLang="it-IT"/>
          </a:p>
        </p:txBody>
      </p:sp>
    </p:spTree>
    <p:extLst>
      <p:ext uri="{BB962C8B-B14F-4D97-AF65-F5344CB8AC3E}">
        <p14:creationId xmlns:p14="http://schemas.microsoft.com/office/powerpoint/2010/main" val="2049441113"/>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94671191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78903910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641253581"/>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773964275"/>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440362"/>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4403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9334808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abella 2"/>
          <p:cNvSpPr>
            <a:spLocks noGrp="1"/>
          </p:cNvSpPr>
          <p:nvPr>
            <p:ph type="tbl" idx="1"/>
          </p:nvPr>
        </p:nvSpPr>
        <p:spPr>
          <a:xfrm>
            <a:off x="1143000" y="1143000"/>
            <a:ext cx="7543800" cy="4572000"/>
          </a:xfrm>
        </p:spPr>
        <p:txBody>
          <a:bodyPr/>
          <a:lstStyle/>
          <a:p>
            <a:pPr lvl="0"/>
            <a:endParaRPr lang="it-IT" noProof="0"/>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201766966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Grp="1" noChangeArrowheads="1"/>
          </p:cNvSpPr>
          <p:nvPr>
            <p:ph type="subTitle" idx="1"/>
          </p:nvPr>
        </p:nvSpPr>
        <p:spPr>
          <a:xfrm>
            <a:off x="3429000" y="2286000"/>
            <a:ext cx="4572000" cy="3429000"/>
          </a:xfrm>
        </p:spPr>
        <p:txBody>
          <a:bodyPr/>
          <a:lstStyle>
            <a:lvl1pPr marL="0" indent="0">
              <a:buFontTx/>
              <a:buNone/>
              <a:defRPr sz="4800"/>
            </a:lvl1pPr>
          </a:lstStyle>
          <a:p>
            <a:pPr lvl="0"/>
            <a:r>
              <a:rPr lang="it-IT" altLang="it-IT" noProof="0"/>
              <a:t>Fare clic per modificare lo stile del sottotitolo dello schema</a:t>
            </a:r>
          </a:p>
        </p:txBody>
      </p:sp>
    </p:spTree>
    <p:extLst>
      <p:ext uri="{BB962C8B-B14F-4D97-AF65-F5344CB8AC3E}">
        <p14:creationId xmlns:p14="http://schemas.microsoft.com/office/powerpoint/2010/main" val="193067495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2016992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673600939"/>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11430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911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72606479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11430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91100" y="11430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62676183-4349-4290-80DC-DBE264386F4B}" type="slidenum">
              <a:rPr lang="it-IT" altLang="it-IT"/>
              <a:pPr>
                <a:defRPr/>
              </a:pPr>
              <a:t>‹N›</a:t>
            </a:fld>
            <a:endParaRPr lang="it-IT" altLang="it-IT"/>
          </a:p>
        </p:txBody>
      </p:sp>
    </p:spTree>
    <p:extLst>
      <p:ext uri="{BB962C8B-B14F-4D97-AF65-F5344CB8AC3E}">
        <p14:creationId xmlns:p14="http://schemas.microsoft.com/office/powerpoint/2010/main" val="3703668532"/>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407058373"/>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2039730270"/>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601704703"/>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640430027"/>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921118192"/>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2672576704"/>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440362"/>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4403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2799343095"/>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abella 2"/>
          <p:cNvSpPr>
            <a:spLocks noGrp="1"/>
          </p:cNvSpPr>
          <p:nvPr>
            <p:ph type="tbl" idx="1"/>
          </p:nvPr>
        </p:nvSpPr>
        <p:spPr>
          <a:xfrm>
            <a:off x="1143000" y="1143000"/>
            <a:ext cx="7543800" cy="4572000"/>
          </a:xfrm>
        </p:spPr>
        <p:txBody>
          <a:bodyPr/>
          <a:lstStyle/>
          <a:p>
            <a:pPr lvl="0"/>
            <a:endParaRPr lang="it-IT" noProof="0"/>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950432468"/>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Grp="1" noChangeArrowheads="1"/>
          </p:cNvSpPr>
          <p:nvPr>
            <p:ph type="subTitle" idx="1"/>
          </p:nvPr>
        </p:nvSpPr>
        <p:spPr>
          <a:xfrm>
            <a:off x="3429000" y="2286000"/>
            <a:ext cx="4572000" cy="3429000"/>
          </a:xfrm>
        </p:spPr>
        <p:txBody>
          <a:bodyPr/>
          <a:lstStyle>
            <a:lvl1pPr marL="0" indent="0">
              <a:buFontTx/>
              <a:buNone/>
              <a:defRPr sz="4800"/>
            </a:lvl1pPr>
          </a:lstStyle>
          <a:p>
            <a:pPr lvl="0"/>
            <a:r>
              <a:rPr lang="it-IT" altLang="it-IT" noProof="0"/>
              <a:t>Fare clic per modificare lo stile del sottotitolo dello schema</a:t>
            </a:r>
          </a:p>
        </p:txBody>
      </p:sp>
    </p:spTree>
    <p:extLst>
      <p:ext uri="{BB962C8B-B14F-4D97-AF65-F5344CB8AC3E}">
        <p14:creationId xmlns:p14="http://schemas.microsoft.com/office/powerpoint/2010/main" val="4112189102"/>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7"/>
            <a:ext cx="7886700" cy="1325563"/>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232456C4-94D4-416C-AACE-85BFE891CBC1}" type="slidenum">
              <a:rPr lang="it-IT" altLang="it-IT"/>
              <a:pPr>
                <a:defRPr/>
              </a:pPr>
              <a:t>‹N›</a:t>
            </a:fld>
            <a:endParaRPr lang="it-IT" altLang="it-IT"/>
          </a:p>
        </p:txBody>
      </p:sp>
    </p:spTree>
    <p:extLst>
      <p:ext uri="{BB962C8B-B14F-4D97-AF65-F5344CB8AC3E}">
        <p14:creationId xmlns:p14="http://schemas.microsoft.com/office/powerpoint/2010/main" val="40528893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sldNum" sz="quarter" idx="11"/>
          </p:nvPr>
        </p:nvSpPr>
        <p:spPr>
          <a:ln/>
        </p:spPr>
        <p:txBody>
          <a:bodyPr/>
          <a:lstStyle>
            <a:lvl1pPr>
              <a:defRPr/>
            </a:lvl1pPr>
          </a:lstStyle>
          <a:p>
            <a:pPr>
              <a:defRPr/>
            </a:pPr>
            <a:fld id="{36D15304-4EB0-4310-8AE4-DDB17B87A71D}" type="slidenum">
              <a:rPr lang="it-IT" altLang="it-IT"/>
              <a:pPr>
                <a:defRPr/>
              </a:pPr>
              <a:t>‹N›</a:t>
            </a:fld>
            <a:endParaRPr lang="it-IT" altLang="it-IT"/>
          </a:p>
        </p:txBody>
      </p:sp>
    </p:spTree>
    <p:extLst>
      <p:ext uri="{BB962C8B-B14F-4D97-AF65-F5344CB8AC3E}">
        <p14:creationId xmlns:p14="http://schemas.microsoft.com/office/powerpoint/2010/main" val="1291863795"/>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40"/>
            <a:ext cx="7886700" cy="2852737"/>
          </a:xfrm>
          <a:prstGeom prst="rect">
            <a:avLst/>
          </a:prstGeo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Modifica gli stili del testo dello schema</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0F778208-384C-4024-9CD4-81442E618434}" type="slidenum">
              <a:rPr lang="it-IT" altLang="it-IT"/>
              <a:pPr>
                <a:defRPr/>
              </a:pPr>
              <a:t>‹N›</a:t>
            </a:fld>
            <a:endParaRPr lang="it-IT" altLang="it-IT"/>
          </a:p>
        </p:txBody>
      </p:sp>
    </p:spTree>
    <p:extLst>
      <p:ext uri="{BB962C8B-B14F-4D97-AF65-F5344CB8AC3E}">
        <p14:creationId xmlns:p14="http://schemas.microsoft.com/office/powerpoint/2010/main" val="581419928"/>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7"/>
            <a:ext cx="7886700" cy="1325563"/>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1143000" y="1143000"/>
            <a:ext cx="3695700" cy="45720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91100" y="1143000"/>
            <a:ext cx="3695700" cy="45720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999CA547-2D82-4FB6-85B2-B3B02B2FB68D}" type="slidenum">
              <a:rPr lang="it-IT" altLang="it-IT"/>
              <a:pPr>
                <a:defRPr/>
              </a:pPr>
              <a:t>‹N›</a:t>
            </a:fld>
            <a:endParaRPr lang="it-IT" altLang="it-IT"/>
          </a:p>
        </p:txBody>
      </p:sp>
    </p:spTree>
    <p:extLst>
      <p:ext uri="{BB962C8B-B14F-4D97-AF65-F5344CB8AC3E}">
        <p14:creationId xmlns:p14="http://schemas.microsoft.com/office/powerpoint/2010/main" val="1239306628"/>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7"/>
            <a:ext cx="7886700" cy="1325563"/>
          </a:xfrm>
          <a:prstGeom prst="rect">
            <a:avLst/>
          </a:prstGeom>
        </p:spPr>
        <p:txBody>
          <a:bodyPr/>
          <a:lstStyle/>
          <a:p>
            <a:r>
              <a:rPr lang="it-IT"/>
              <a:t>Fare clic per modificare lo stile del titolo</a:t>
            </a:r>
          </a:p>
        </p:txBody>
      </p:sp>
      <p:sp>
        <p:nvSpPr>
          <p:cNvPr id="3" name="Segnaposto testo 2"/>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630239" y="2505075"/>
            <a:ext cx="386873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sldNum" sz="quarter" idx="11"/>
          </p:nvPr>
        </p:nvSpPr>
        <p:spPr>
          <a:ln/>
        </p:spPr>
        <p:txBody>
          <a:bodyPr/>
          <a:lstStyle>
            <a:lvl1pPr>
              <a:defRPr/>
            </a:lvl1pPr>
          </a:lstStyle>
          <a:p>
            <a:pPr>
              <a:defRPr/>
            </a:pPr>
            <a:fld id="{FCCF97D3-F465-40C0-9D50-DC96F229501D}" type="slidenum">
              <a:rPr lang="it-IT" altLang="it-IT"/>
              <a:pPr>
                <a:defRPr/>
              </a:pPr>
              <a:t>‹N›</a:t>
            </a:fld>
            <a:endParaRPr lang="it-IT" altLang="it-IT"/>
          </a:p>
        </p:txBody>
      </p:sp>
    </p:spTree>
    <p:extLst>
      <p:ext uri="{BB962C8B-B14F-4D97-AF65-F5344CB8AC3E}">
        <p14:creationId xmlns:p14="http://schemas.microsoft.com/office/powerpoint/2010/main" val="58310828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7"/>
            <a:ext cx="7886700" cy="1325563"/>
          </a:xfrm>
          <a:prstGeom prst="rect">
            <a:avLst/>
          </a:prstGeom>
        </p:spPr>
        <p:txBody>
          <a:bodyPr/>
          <a:lstStyle/>
          <a:p>
            <a:r>
              <a:rPr lang="it-IT"/>
              <a:t>Fare clic per modificare lo stile del titolo</a:t>
            </a:r>
          </a:p>
        </p:txBody>
      </p:sp>
      <p:sp>
        <p:nvSpPr>
          <p:cNvPr id="3"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sldNum" sz="quarter" idx="11"/>
          </p:nvPr>
        </p:nvSpPr>
        <p:spPr>
          <a:ln/>
        </p:spPr>
        <p:txBody>
          <a:bodyPr/>
          <a:lstStyle>
            <a:lvl1pPr>
              <a:defRPr/>
            </a:lvl1pPr>
          </a:lstStyle>
          <a:p>
            <a:pPr>
              <a:defRPr/>
            </a:pPr>
            <a:fld id="{07AB01F7-ABE2-43DC-90FA-2C9A51F5467B}" type="slidenum">
              <a:rPr lang="it-IT" altLang="it-IT"/>
              <a:pPr>
                <a:defRPr/>
              </a:pPr>
              <a:t>‹N›</a:t>
            </a:fld>
            <a:endParaRPr lang="it-IT" altLang="it-IT"/>
          </a:p>
        </p:txBody>
      </p:sp>
    </p:spTree>
    <p:extLst>
      <p:ext uri="{BB962C8B-B14F-4D97-AF65-F5344CB8AC3E}">
        <p14:creationId xmlns:p14="http://schemas.microsoft.com/office/powerpoint/2010/main" val="2086826684"/>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sldNum" sz="quarter" idx="11"/>
          </p:nvPr>
        </p:nvSpPr>
        <p:spPr>
          <a:ln/>
        </p:spPr>
        <p:txBody>
          <a:bodyPr/>
          <a:lstStyle>
            <a:lvl1pPr>
              <a:defRPr/>
            </a:lvl1pPr>
          </a:lstStyle>
          <a:p>
            <a:pPr>
              <a:defRPr/>
            </a:pPr>
            <a:fld id="{21D2E698-0C2F-476B-99EE-1AF907AE9A21}" type="slidenum">
              <a:rPr lang="it-IT" altLang="it-IT"/>
              <a:pPr>
                <a:defRPr/>
              </a:pPr>
              <a:t>‹N›</a:t>
            </a:fld>
            <a:endParaRPr lang="it-IT" altLang="it-IT"/>
          </a:p>
        </p:txBody>
      </p:sp>
    </p:spTree>
    <p:extLst>
      <p:ext uri="{BB962C8B-B14F-4D97-AF65-F5344CB8AC3E}">
        <p14:creationId xmlns:p14="http://schemas.microsoft.com/office/powerpoint/2010/main" val="2374572228"/>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9" y="457200"/>
            <a:ext cx="2949575" cy="1600200"/>
          </a:xfrm>
          <a:prstGeom prst="rect">
            <a:avLst/>
          </a:prstGeo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916519C7-AB97-4424-9E50-437423FBE854}" type="slidenum">
              <a:rPr lang="it-IT" altLang="it-IT"/>
              <a:pPr>
                <a:defRPr/>
              </a:pPr>
              <a:t>‹N›</a:t>
            </a:fld>
            <a:endParaRPr lang="it-IT" altLang="it-IT"/>
          </a:p>
        </p:txBody>
      </p:sp>
    </p:spTree>
    <p:extLst>
      <p:ext uri="{BB962C8B-B14F-4D97-AF65-F5344CB8AC3E}">
        <p14:creationId xmlns:p14="http://schemas.microsoft.com/office/powerpoint/2010/main" val="2703343657"/>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9" y="457200"/>
            <a:ext cx="2949575" cy="1600200"/>
          </a:xfrm>
          <a:prstGeom prst="rect">
            <a:avLst/>
          </a:prstGeo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9954EFCD-43B6-41FB-B88C-2AB70FE0442F}" type="slidenum">
              <a:rPr lang="it-IT" altLang="it-IT"/>
              <a:pPr>
                <a:defRPr/>
              </a:pPr>
              <a:t>‹N›</a:t>
            </a:fld>
            <a:endParaRPr lang="it-IT" altLang="it-IT"/>
          </a:p>
        </p:txBody>
      </p:sp>
    </p:spTree>
    <p:extLst>
      <p:ext uri="{BB962C8B-B14F-4D97-AF65-F5344CB8AC3E}">
        <p14:creationId xmlns:p14="http://schemas.microsoft.com/office/powerpoint/2010/main" val="770722472"/>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7"/>
            <a:ext cx="7886700" cy="1325563"/>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71A12984-9ED8-497D-914F-6C3F7B2955C4}" type="slidenum">
              <a:rPr lang="it-IT" altLang="it-IT"/>
              <a:pPr>
                <a:defRPr/>
              </a:pPr>
              <a:t>‹N›</a:t>
            </a:fld>
            <a:endParaRPr lang="it-IT" altLang="it-IT"/>
          </a:p>
        </p:txBody>
      </p:sp>
    </p:spTree>
    <p:extLst>
      <p:ext uri="{BB962C8B-B14F-4D97-AF65-F5344CB8AC3E}">
        <p14:creationId xmlns:p14="http://schemas.microsoft.com/office/powerpoint/2010/main" val="2974696441"/>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72264" y="365127"/>
            <a:ext cx="2014537" cy="534987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1" y="365127"/>
            <a:ext cx="5891213" cy="534987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sldNum" sz="quarter" idx="11"/>
          </p:nvPr>
        </p:nvSpPr>
        <p:spPr>
          <a:ln/>
        </p:spPr>
        <p:txBody>
          <a:bodyPr/>
          <a:lstStyle>
            <a:lvl1pPr>
              <a:defRPr/>
            </a:lvl1pPr>
          </a:lstStyle>
          <a:p>
            <a:pPr>
              <a:defRPr/>
            </a:pPr>
            <a:fld id="{178442CC-3FE3-47F6-85FE-8E5CD83A6859}" type="slidenum">
              <a:rPr lang="it-IT" altLang="it-IT"/>
              <a:pPr>
                <a:defRPr/>
              </a:pPr>
              <a:t>‹N›</a:t>
            </a:fld>
            <a:endParaRPr lang="it-IT" altLang="it-IT"/>
          </a:p>
        </p:txBody>
      </p:sp>
    </p:spTree>
    <p:extLst>
      <p:ext uri="{BB962C8B-B14F-4D97-AF65-F5344CB8AC3E}">
        <p14:creationId xmlns:p14="http://schemas.microsoft.com/office/powerpoint/2010/main" val="253215439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sldNum" sz="quarter" idx="11"/>
          </p:nvPr>
        </p:nvSpPr>
        <p:spPr>
          <a:ln/>
        </p:spPr>
        <p:txBody>
          <a:bodyPr/>
          <a:lstStyle>
            <a:lvl1pPr>
              <a:defRPr/>
            </a:lvl1pPr>
          </a:lstStyle>
          <a:p>
            <a:pPr>
              <a:defRPr/>
            </a:pPr>
            <a:fld id="{6BB90202-6DC0-478E-BAEF-C0821360BE49}" type="slidenum">
              <a:rPr lang="it-IT" altLang="it-IT"/>
              <a:pPr>
                <a:defRPr/>
              </a:pPr>
              <a:t>‹N›</a:t>
            </a:fld>
            <a:endParaRPr lang="it-IT" altLang="it-IT"/>
          </a:p>
        </p:txBody>
      </p:sp>
    </p:spTree>
    <p:extLst>
      <p:ext uri="{BB962C8B-B14F-4D97-AF65-F5344CB8AC3E}">
        <p14:creationId xmlns:p14="http://schemas.microsoft.com/office/powerpoint/2010/main" val="133920242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sldNum" sz="quarter" idx="11"/>
          </p:nvPr>
        </p:nvSpPr>
        <p:spPr>
          <a:ln/>
        </p:spPr>
        <p:txBody>
          <a:bodyPr/>
          <a:lstStyle>
            <a:lvl1pPr>
              <a:defRPr/>
            </a:lvl1pPr>
          </a:lstStyle>
          <a:p>
            <a:pPr>
              <a:defRPr/>
            </a:pPr>
            <a:fld id="{FCEE9C55-7676-4BDB-884F-94325A630805}" type="slidenum">
              <a:rPr lang="it-IT" altLang="it-IT"/>
              <a:pPr>
                <a:defRPr/>
              </a:pPr>
              <a:t>‹N›</a:t>
            </a:fld>
            <a:endParaRPr lang="it-IT" altLang="it-IT"/>
          </a:p>
        </p:txBody>
      </p:sp>
    </p:spTree>
    <p:extLst>
      <p:ext uri="{BB962C8B-B14F-4D97-AF65-F5344CB8AC3E}">
        <p14:creationId xmlns:p14="http://schemas.microsoft.com/office/powerpoint/2010/main" val="142977154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927608A6-5158-4ED2-86DD-8CDAFD2EE8DA}" type="slidenum">
              <a:rPr lang="it-IT" altLang="it-IT"/>
              <a:pPr>
                <a:defRPr/>
              </a:pPr>
              <a:t>‹N›</a:t>
            </a:fld>
            <a:endParaRPr lang="it-IT" altLang="it-IT"/>
          </a:p>
        </p:txBody>
      </p:sp>
    </p:spTree>
    <p:extLst>
      <p:ext uri="{BB962C8B-B14F-4D97-AF65-F5344CB8AC3E}">
        <p14:creationId xmlns:p14="http://schemas.microsoft.com/office/powerpoint/2010/main" val="275202661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sldNum" sz="quarter" idx="11"/>
          </p:nvPr>
        </p:nvSpPr>
        <p:spPr>
          <a:ln/>
        </p:spPr>
        <p:txBody>
          <a:bodyPr/>
          <a:lstStyle>
            <a:lvl1pPr>
              <a:defRPr/>
            </a:lvl1pPr>
          </a:lstStyle>
          <a:p>
            <a:pPr>
              <a:defRPr/>
            </a:pPr>
            <a:fld id="{E9D536B9-819C-4095-8539-98000C83D932}" type="slidenum">
              <a:rPr lang="it-IT" altLang="it-IT"/>
              <a:pPr>
                <a:defRPr/>
              </a:pPr>
              <a:t>‹N›</a:t>
            </a:fld>
            <a:endParaRPr lang="it-IT" altLang="it-IT"/>
          </a:p>
        </p:txBody>
      </p:sp>
    </p:spTree>
    <p:extLst>
      <p:ext uri="{BB962C8B-B14F-4D97-AF65-F5344CB8AC3E}">
        <p14:creationId xmlns:p14="http://schemas.microsoft.com/office/powerpoint/2010/main" val="33902197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3.jpe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3" name="Rectangle 3"/>
          <p:cNvSpPr>
            <a:spLocks noGrp="1" noChangeArrowheads="1"/>
          </p:cNvSpPr>
          <p:nvPr>
            <p:ph type="dt" sz="half" idx="2"/>
          </p:nvPr>
        </p:nvSpPr>
        <p:spPr bwMode="auto">
          <a:xfrm>
            <a:off x="6858000" y="6324600"/>
            <a:ext cx="2133600" cy="1889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000">
                <a:solidFill>
                  <a:schemeClr val="tx1"/>
                </a:solidFill>
                <a:latin typeface="+mj-lt"/>
              </a:defRPr>
            </a:lvl1pPr>
          </a:lstStyle>
          <a:p>
            <a:pPr>
              <a:defRPr/>
            </a:pPr>
            <a:endParaRPr lang="it-IT" altLang="it-IT"/>
          </a:p>
        </p:txBody>
      </p:sp>
      <p:sp>
        <p:nvSpPr>
          <p:cNvPr id="1027" name="Rectangle 4"/>
          <p:cNvSpPr>
            <a:spLocks noGrp="1" noChangeArrowheads="1"/>
          </p:cNvSpPr>
          <p:nvPr>
            <p:ph type="body" idx="1"/>
          </p:nvPr>
        </p:nvSpPr>
        <p:spPr bwMode="auto">
          <a:xfrm>
            <a:off x="1143000" y="1143000"/>
            <a:ext cx="7543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35845" name="Rectangle 5"/>
          <p:cNvSpPr>
            <a:spLocks noGrp="1" noChangeArrowheads="1"/>
          </p:cNvSpPr>
          <p:nvPr>
            <p:ph type="sldNum" sz="quarter" idx="4"/>
          </p:nvPr>
        </p:nvSpPr>
        <p:spPr bwMode="auto">
          <a:xfrm>
            <a:off x="6588125" y="64008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latin typeface="Verdana" panose="020B0604030504040204" pitchFamily="34" charset="0"/>
              </a:defRPr>
            </a:lvl1pPr>
          </a:lstStyle>
          <a:p>
            <a:pPr>
              <a:defRPr/>
            </a:pPr>
            <a:fld id="{872EAF2B-AB6B-40A6-9AAA-0FB16DA0A638}" type="slidenum">
              <a:rPr lang="it-IT" altLang="it-IT"/>
              <a:pPr>
                <a:defRPr/>
              </a:pPr>
              <a:t>‹N›</a:t>
            </a:fld>
            <a:endParaRPr lang="it-IT" altLang="it-IT"/>
          </a:p>
        </p:txBody>
      </p:sp>
      <p:pic>
        <p:nvPicPr>
          <p:cNvPr id="1029" name="Picture 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228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689" r:id="rId1"/>
    <p:sldLayoutId id="2147486636" r:id="rId2"/>
    <p:sldLayoutId id="2147486637" r:id="rId3"/>
    <p:sldLayoutId id="2147486638" r:id="rId4"/>
    <p:sldLayoutId id="2147486639" r:id="rId5"/>
    <p:sldLayoutId id="2147486640" r:id="rId6"/>
    <p:sldLayoutId id="2147486641" r:id="rId7"/>
    <p:sldLayoutId id="2147486642" r:id="rId8"/>
    <p:sldLayoutId id="2147486643" r:id="rId9"/>
    <p:sldLayoutId id="2147486644" r:id="rId10"/>
    <p:sldLayoutId id="2147486645" r:id="rId11"/>
    <p:sldLayoutId id="2147486646" r:id="rId12"/>
  </p:sldLayoutIdLst>
  <p:transition>
    <p:fade/>
  </p:transition>
  <p:hf hdr="0" ftr="0" dt="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2035" name="Rectangle 3"/>
          <p:cNvSpPr>
            <a:spLocks noGrp="1" noChangeArrowheads="1"/>
          </p:cNvSpPr>
          <p:nvPr>
            <p:ph type="dt" sz="half" idx="2"/>
          </p:nvPr>
        </p:nvSpPr>
        <p:spPr bwMode="auto">
          <a:xfrm>
            <a:off x="6858000" y="6324600"/>
            <a:ext cx="2133600" cy="1889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000">
                <a:solidFill>
                  <a:schemeClr val="tx1"/>
                </a:solidFill>
                <a:latin typeface="+mj-lt"/>
              </a:defRPr>
            </a:lvl1pPr>
          </a:lstStyle>
          <a:p>
            <a:pPr>
              <a:defRPr/>
            </a:pPr>
            <a:endParaRPr lang="it-IT" altLang="it-IT"/>
          </a:p>
        </p:txBody>
      </p:sp>
      <p:sp>
        <p:nvSpPr>
          <p:cNvPr id="2051" name="Rectangle 4"/>
          <p:cNvSpPr>
            <a:spLocks noGrp="1" noChangeArrowheads="1"/>
          </p:cNvSpPr>
          <p:nvPr>
            <p:ph type="body" idx="1"/>
          </p:nvPr>
        </p:nvSpPr>
        <p:spPr bwMode="auto">
          <a:xfrm>
            <a:off x="1143000" y="1143000"/>
            <a:ext cx="7543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72037" name="Rectangle 5"/>
          <p:cNvSpPr>
            <a:spLocks noGrp="1" noChangeArrowheads="1"/>
          </p:cNvSpPr>
          <p:nvPr>
            <p:ph type="sldNum" sz="quarter" idx="4"/>
          </p:nvPr>
        </p:nvSpPr>
        <p:spPr bwMode="auto">
          <a:xfrm>
            <a:off x="6588125" y="64008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latin typeface="Verdana" panose="020B0604030504040204" pitchFamily="34" charset="0"/>
              </a:defRPr>
            </a:lvl1pPr>
          </a:lstStyle>
          <a:p>
            <a:pPr>
              <a:defRPr/>
            </a:pPr>
            <a:fld id="{43AC7C03-0AE5-4D7F-896E-368922A5A27C}"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6690" r:id="rId1"/>
    <p:sldLayoutId id="2147486647" r:id="rId2"/>
    <p:sldLayoutId id="2147486648" r:id="rId3"/>
    <p:sldLayoutId id="2147486649" r:id="rId4"/>
    <p:sldLayoutId id="2147486650" r:id="rId5"/>
    <p:sldLayoutId id="2147486651" r:id="rId6"/>
    <p:sldLayoutId id="2147486652" r:id="rId7"/>
    <p:sldLayoutId id="2147486653" r:id="rId8"/>
    <p:sldLayoutId id="2147486654" r:id="rId9"/>
    <p:sldLayoutId id="2147486655" r:id="rId10"/>
    <p:sldLayoutId id="2147486656" r:id="rId11"/>
  </p:sldLayoutIdLst>
  <p:transition>
    <p:fade/>
  </p:transition>
  <p:hf hdr="0" ftr="0" dt="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3" name="Rectangle 3"/>
          <p:cNvSpPr>
            <a:spLocks noGrp="1" noChangeArrowheads="1"/>
          </p:cNvSpPr>
          <p:nvPr>
            <p:ph type="dt" sz="half" idx="2"/>
          </p:nvPr>
        </p:nvSpPr>
        <p:spPr bwMode="auto">
          <a:xfrm>
            <a:off x="6858000" y="6324600"/>
            <a:ext cx="2133600" cy="1889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000">
                <a:solidFill>
                  <a:srgbClr val="000000"/>
                </a:solidFill>
                <a:latin typeface="+mj-lt"/>
              </a:defRPr>
            </a:lvl1pPr>
          </a:lstStyle>
          <a:p>
            <a:pPr>
              <a:defRPr/>
            </a:pPr>
            <a:endParaRPr lang="it-IT" altLang="it-IT"/>
          </a:p>
        </p:txBody>
      </p:sp>
      <p:sp>
        <p:nvSpPr>
          <p:cNvPr id="3075" name="Rectangle 4"/>
          <p:cNvSpPr>
            <a:spLocks noGrp="1" noChangeArrowheads="1"/>
          </p:cNvSpPr>
          <p:nvPr>
            <p:ph type="body" idx="1"/>
          </p:nvPr>
        </p:nvSpPr>
        <p:spPr bwMode="auto">
          <a:xfrm>
            <a:off x="1143000" y="1143000"/>
            <a:ext cx="7543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35845" name="Rectangle 5"/>
          <p:cNvSpPr>
            <a:spLocks noGrp="1" noChangeArrowheads="1"/>
          </p:cNvSpPr>
          <p:nvPr>
            <p:ph type="sldNum" sz="quarter" idx="4"/>
          </p:nvPr>
        </p:nvSpPr>
        <p:spPr bwMode="auto">
          <a:xfrm>
            <a:off x="6588125" y="64008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solidFill>
                  <a:srgbClr val="333399"/>
                </a:solidFill>
                <a:effectLst>
                  <a:outerShdw blurRad="38100" dist="38100" dir="2700000" algn="tl">
                    <a:srgbClr val="C0C0C0"/>
                  </a:outerShdw>
                </a:effectLst>
                <a:latin typeface="+mj-lt"/>
              </a:defRPr>
            </a:lvl1pPr>
          </a:lstStyle>
          <a:p>
            <a:pPr>
              <a:defRPr/>
            </a:pPr>
            <a:endParaRPr lang="it-IT" altLang="it-IT"/>
          </a:p>
        </p:txBody>
      </p:sp>
      <p:pic>
        <p:nvPicPr>
          <p:cNvPr id="3077" name="Picture 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228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691" r:id="rId1"/>
    <p:sldLayoutId id="2147486657" r:id="rId2"/>
    <p:sldLayoutId id="2147486658" r:id="rId3"/>
    <p:sldLayoutId id="2147486659" r:id="rId4"/>
    <p:sldLayoutId id="2147486660" r:id="rId5"/>
    <p:sldLayoutId id="2147486661" r:id="rId6"/>
    <p:sldLayoutId id="2147486662" r:id="rId7"/>
    <p:sldLayoutId id="2147486663" r:id="rId8"/>
    <p:sldLayoutId id="2147486664" r:id="rId9"/>
    <p:sldLayoutId id="2147486665" r:id="rId10"/>
    <p:sldLayoutId id="2147486666" r:id="rId11"/>
    <p:sldLayoutId id="2147486667" r:id="rId12"/>
  </p:sldLayoutIdLst>
  <p:transition>
    <p:fade/>
  </p:transition>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3" name="Rectangle 3"/>
          <p:cNvSpPr>
            <a:spLocks noGrp="1" noChangeArrowheads="1"/>
          </p:cNvSpPr>
          <p:nvPr>
            <p:ph type="dt" sz="half" idx="2"/>
          </p:nvPr>
        </p:nvSpPr>
        <p:spPr bwMode="auto">
          <a:xfrm>
            <a:off x="6858000" y="6324600"/>
            <a:ext cx="2133600" cy="1889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000">
                <a:solidFill>
                  <a:srgbClr val="000000"/>
                </a:solidFill>
                <a:latin typeface="+mj-lt"/>
              </a:defRPr>
            </a:lvl1pPr>
          </a:lstStyle>
          <a:p>
            <a:pPr>
              <a:defRPr/>
            </a:pPr>
            <a:endParaRPr lang="it-IT" altLang="it-IT"/>
          </a:p>
        </p:txBody>
      </p:sp>
      <p:sp>
        <p:nvSpPr>
          <p:cNvPr id="4099" name="Rectangle 4"/>
          <p:cNvSpPr>
            <a:spLocks noGrp="1" noChangeArrowheads="1"/>
          </p:cNvSpPr>
          <p:nvPr>
            <p:ph type="body" idx="1"/>
          </p:nvPr>
        </p:nvSpPr>
        <p:spPr bwMode="auto">
          <a:xfrm>
            <a:off x="1143000" y="1143000"/>
            <a:ext cx="7543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35845" name="Rectangle 5"/>
          <p:cNvSpPr>
            <a:spLocks noGrp="1" noChangeArrowheads="1"/>
          </p:cNvSpPr>
          <p:nvPr>
            <p:ph type="sldNum" sz="quarter" idx="4"/>
          </p:nvPr>
        </p:nvSpPr>
        <p:spPr bwMode="auto">
          <a:xfrm>
            <a:off x="6588125" y="64008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solidFill>
                  <a:srgbClr val="333399"/>
                </a:solidFill>
                <a:effectLst>
                  <a:outerShdw blurRad="38100" dist="38100" dir="2700000" algn="tl">
                    <a:srgbClr val="C0C0C0"/>
                  </a:outerShdw>
                </a:effectLst>
                <a:latin typeface="+mj-lt"/>
              </a:defRPr>
            </a:lvl1pPr>
          </a:lstStyle>
          <a:p>
            <a:pPr>
              <a:defRPr/>
            </a:pPr>
            <a:endParaRPr lang="it-IT" altLang="it-IT"/>
          </a:p>
        </p:txBody>
      </p:sp>
      <p:pic>
        <p:nvPicPr>
          <p:cNvPr id="4101" name="Picture 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228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692" r:id="rId1"/>
    <p:sldLayoutId id="2147486668" r:id="rId2"/>
    <p:sldLayoutId id="2147486669" r:id="rId3"/>
    <p:sldLayoutId id="2147486670" r:id="rId4"/>
    <p:sldLayoutId id="2147486671" r:id="rId5"/>
    <p:sldLayoutId id="2147486672" r:id="rId6"/>
    <p:sldLayoutId id="2147486673" r:id="rId7"/>
    <p:sldLayoutId id="2147486674" r:id="rId8"/>
    <p:sldLayoutId id="2147486675" r:id="rId9"/>
    <p:sldLayoutId id="2147486676" r:id="rId10"/>
    <p:sldLayoutId id="2147486677" r:id="rId11"/>
    <p:sldLayoutId id="2147486678" r:id="rId12"/>
  </p:sldLayoutIdLst>
  <p:transition>
    <p:fade/>
  </p:transition>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228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p:cNvSpPr>
            <a:spLocks noGrp="1" noChangeArrowheads="1"/>
          </p:cNvSpPr>
          <p:nvPr>
            <p:ph type="dt" sz="half" idx="2"/>
          </p:nvPr>
        </p:nvSpPr>
        <p:spPr bwMode="auto">
          <a:xfrm>
            <a:off x="6858000" y="6324600"/>
            <a:ext cx="2133600" cy="1889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000">
                <a:solidFill>
                  <a:schemeClr val="tx1"/>
                </a:solidFill>
                <a:latin typeface="+mj-lt"/>
              </a:defRPr>
            </a:lvl1pPr>
          </a:lstStyle>
          <a:p>
            <a:pPr>
              <a:defRPr/>
            </a:pPr>
            <a:endParaRPr lang="it-IT" altLang="it-IT"/>
          </a:p>
        </p:txBody>
      </p:sp>
      <p:sp>
        <p:nvSpPr>
          <p:cNvPr id="5124" name="Rectangle 4"/>
          <p:cNvSpPr>
            <a:spLocks noGrp="1" noChangeArrowheads="1"/>
          </p:cNvSpPr>
          <p:nvPr>
            <p:ph type="body" idx="1"/>
          </p:nvPr>
        </p:nvSpPr>
        <p:spPr bwMode="auto">
          <a:xfrm>
            <a:off x="1143000" y="1143000"/>
            <a:ext cx="7543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35845" name="Rectangle 5"/>
          <p:cNvSpPr>
            <a:spLocks noGrp="1" noChangeArrowheads="1"/>
          </p:cNvSpPr>
          <p:nvPr>
            <p:ph type="sldNum" sz="quarter" idx="4"/>
          </p:nvPr>
        </p:nvSpPr>
        <p:spPr bwMode="auto">
          <a:xfrm>
            <a:off x="6588125" y="64008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latin typeface="Verdana" panose="020B0604030504040204" pitchFamily="34" charset="0"/>
              </a:defRPr>
            </a:lvl1pPr>
          </a:lstStyle>
          <a:p>
            <a:pPr>
              <a:defRPr/>
            </a:pPr>
            <a:fld id="{F001DD4E-04E5-4BBB-8AAC-FAD5F4706AA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6693" r:id="rId1"/>
    <p:sldLayoutId id="2147486679" r:id="rId2"/>
    <p:sldLayoutId id="2147486680" r:id="rId3"/>
    <p:sldLayoutId id="2147486681" r:id="rId4"/>
    <p:sldLayoutId id="2147486682" r:id="rId5"/>
    <p:sldLayoutId id="2147486683" r:id="rId6"/>
    <p:sldLayoutId id="2147486684" r:id="rId7"/>
    <p:sldLayoutId id="2147486685" r:id="rId8"/>
    <p:sldLayoutId id="2147486686" r:id="rId9"/>
    <p:sldLayoutId id="2147486687" r:id="rId10"/>
    <p:sldLayoutId id="2147486688" r:id="rId11"/>
  </p:sldLayoutIdLst>
  <p:transition>
    <p:fade/>
  </p:transition>
  <p:hf hdr="0" ftr="0" dt="0"/>
  <p:txStyles>
    <p:titleStyle>
      <a:lvl1pPr algn="l" rtl="0" eaLnBrk="0" fontAlgn="base" hangingPunct="0">
        <a:spcBef>
          <a:spcPct val="0"/>
        </a:spcBef>
        <a:spcAft>
          <a:spcPct val="0"/>
        </a:spcAft>
        <a:defRPr sz="2000" kern="12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anose="020B0604030504040204" pitchFamily="34" charset="0"/>
        </a:defRPr>
      </a:lvl2pPr>
      <a:lvl3pPr algn="l" rtl="0" eaLnBrk="0" fontAlgn="base" hangingPunct="0">
        <a:spcBef>
          <a:spcPct val="0"/>
        </a:spcBef>
        <a:spcAft>
          <a:spcPct val="0"/>
        </a:spcAft>
        <a:defRPr sz="2000">
          <a:solidFill>
            <a:schemeClr val="tx1"/>
          </a:solidFill>
          <a:latin typeface="Verdana" panose="020B0604030504040204" pitchFamily="34" charset="0"/>
        </a:defRPr>
      </a:lvl3pPr>
      <a:lvl4pPr algn="l" rtl="0" eaLnBrk="0" fontAlgn="base" hangingPunct="0">
        <a:spcBef>
          <a:spcPct val="0"/>
        </a:spcBef>
        <a:spcAft>
          <a:spcPct val="0"/>
        </a:spcAft>
        <a:defRPr sz="2000">
          <a:solidFill>
            <a:schemeClr val="tx1"/>
          </a:solidFill>
          <a:latin typeface="Verdana" panose="020B0604030504040204" pitchFamily="34" charset="0"/>
        </a:defRPr>
      </a:lvl4pPr>
      <a:lvl5pPr algn="l" rtl="0" eaLnBrk="0" fontAlgn="base" hangingPunct="0">
        <a:spcBef>
          <a:spcPct val="0"/>
        </a:spcBef>
        <a:spcAft>
          <a:spcPct val="0"/>
        </a:spcAft>
        <a:defRPr sz="2000">
          <a:solidFill>
            <a:schemeClr val="tx1"/>
          </a:solidFill>
          <a:latin typeface="Verdana" panose="020B0604030504040204" pitchFamily="34" charset="0"/>
        </a:defRPr>
      </a:lvl5pPr>
      <a:lvl6pPr marL="457200" algn="l" rtl="0" fontAlgn="base">
        <a:spcBef>
          <a:spcPct val="0"/>
        </a:spcBef>
        <a:spcAft>
          <a:spcPct val="0"/>
        </a:spcAft>
        <a:defRPr sz="2000">
          <a:solidFill>
            <a:schemeClr val="tx1"/>
          </a:solidFill>
          <a:latin typeface="Verdana" panose="020B0604030504040204" pitchFamily="34" charset="0"/>
        </a:defRPr>
      </a:lvl6pPr>
      <a:lvl7pPr marL="914400" algn="l" rtl="0" fontAlgn="base">
        <a:spcBef>
          <a:spcPct val="0"/>
        </a:spcBef>
        <a:spcAft>
          <a:spcPct val="0"/>
        </a:spcAft>
        <a:defRPr sz="2000">
          <a:solidFill>
            <a:schemeClr val="tx1"/>
          </a:solidFill>
          <a:latin typeface="Verdana" panose="020B0604030504040204" pitchFamily="34" charset="0"/>
        </a:defRPr>
      </a:lvl7pPr>
      <a:lvl8pPr marL="1371600" algn="l" rtl="0" fontAlgn="base">
        <a:spcBef>
          <a:spcPct val="0"/>
        </a:spcBef>
        <a:spcAft>
          <a:spcPct val="0"/>
        </a:spcAft>
        <a:defRPr sz="2000">
          <a:solidFill>
            <a:schemeClr val="tx1"/>
          </a:solidFill>
          <a:latin typeface="Verdana" panose="020B0604030504040204" pitchFamily="34" charset="0"/>
        </a:defRPr>
      </a:lvl8pPr>
      <a:lvl9pPr marL="1828800" algn="l" rtl="0" fontAlgn="base">
        <a:spcBef>
          <a:spcPct val="0"/>
        </a:spcBef>
        <a:spcAft>
          <a:spcPct val="0"/>
        </a:spcAft>
        <a:defRPr sz="2000">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3200" kern="1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accent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accent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accent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hyperlink" Target="mailto:frie@certregione.fvg.it" TargetMode="Externa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979613" y="223838"/>
            <a:ext cx="7164387" cy="396875"/>
          </a:xfrm>
          <a:solidFill>
            <a:schemeClr val="accent5">
              <a:lumMod val="90000"/>
            </a:schemeClr>
          </a:solidFill>
        </p:spPr>
        <p:txBody>
          <a:bodyPr vert="horz" wrap="square" lIns="91440" tIns="45720" rIns="91440" bIns="45720" numCol="1" anchor="t" anchorCtr="0" compatLnSpc="1">
            <a:prstTxWarp prst="textNoShape">
              <a:avLst/>
            </a:prstTxWarp>
          </a:bodyPr>
          <a:lstStyle/>
          <a:p>
            <a:pPr algn="r" eaLnBrk="1" hangingPunct="1">
              <a:defRPr/>
            </a:pPr>
            <a:r>
              <a:rPr lang="it-IT" altLang="it-IT" b="1" dirty="0" smtClean="0">
                <a:solidFill>
                  <a:srgbClr val="007697"/>
                </a:solidFill>
                <a:effectLst>
                  <a:outerShdw blurRad="38100" dist="38100" dir="2700000" algn="tl">
                    <a:srgbClr val="C0C0C0"/>
                  </a:outerShdw>
                </a:effectLst>
                <a:latin typeface="DecimaWE Rg" pitchFamily="2" charset="0"/>
              </a:rPr>
              <a:t>Gli strumenti di accesso al credito</a:t>
            </a:r>
            <a:endParaRPr lang="it-IT" altLang="it-IT" b="1" dirty="0">
              <a:solidFill>
                <a:srgbClr val="007697"/>
              </a:solidFill>
              <a:effectLst>
                <a:outerShdw blurRad="38100" dist="38100" dir="2700000" algn="tl">
                  <a:srgbClr val="C0C0C0"/>
                </a:outerShdw>
              </a:effectLst>
              <a:latin typeface="DecimaWE Rg" pitchFamily="2" charset="0"/>
            </a:endParaRPr>
          </a:p>
        </p:txBody>
      </p:sp>
      <p:sp>
        <p:nvSpPr>
          <p:cNvPr id="5" name="Rectangle 11"/>
          <p:cNvSpPr txBox="1">
            <a:spLocks noChangeArrowheads="1"/>
          </p:cNvSpPr>
          <p:nvPr/>
        </p:nvSpPr>
        <p:spPr bwMode="auto">
          <a:xfrm>
            <a:off x="899592" y="1916832"/>
            <a:ext cx="7848351" cy="3456384"/>
          </a:xfrm>
          <a:prstGeom prst="rect">
            <a:avLst/>
          </a:prstGeom>
          <a:ln/>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a:lstStyle>
          <a:p>
            <a:pPr marL="0" indent="0" algn="ctr" eaLnBrk="1" hangingPunct="1">
              <a:buFontTx/>
              <a:buNone/>
              <a:defRPr/>
            </a:pPr>
            <a:r>
              <a:rPr lang="it-IT" altLang="it-IT" sz="3600" b="1" kern="0" dirty="0">
                <a:solidFill>
                  <a:srgbClr val="002060"/>
                </a:solidFill>
                <a:effectLst>
                  <a:outerShdw blurRad="38100" dist="38100" dir="2700000" algn="tl">
                    <a:srgbClr val="000000">
                      <a:alpha val="43137"/>
                    </a:srgbClr>
                  </a:outerShdw>
                </a:effectLst>
              </a:rPr>
              <a:t>I FINANZIAMENTI AGEVOLATI A VALERE SUI FONDI DI ROTAZIONE REGIONALI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993900" y="188913"/>
            <a:ext cx="7150100" cy="719137"/>
          </a:xfrm>
          <a:prstGeom prst="rect">
            <a:avLst/>
          </a:prstGeom>
          <a:solidFill>
            <a:schemeClr val="accent5">
              <a:lumMod val="90000"/>
            </a:schemeClr>
          </a:solidFill>
        </p:spPr>
        <p:txBody>
          <a:bodyPr anchor="ct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a:lstStyle>
          <a:p>
            <a:pPr algn="ctr" eaLnBrk="1" hangingPunct="1">
              <a:defRPr/>
            </a:pPr>
            <a:r>
              <a:rPr lang="it-IT" altLang="it-IT" b="1" kern="0" dirty="0">
                <a:solidFill>
                  <a:srgbClr val="007697"/>
                </a:solidFill>
                <a:effectLst>
                  <a:outerShdw blurRad="38100" dist="38100" dir="2700000" algn="tl">
                    <a:srgbClr val="C0C0C0"/>
                  </a:outerShdw>
                </a:effectLst>
                <a:latin typeface="DecimaWE Rg" pitchFamily="2" charset="0"/>
              </a:rPr>
              <a:t>Funzionamento </a:t>
            </a:r>
            <a:r>
              <a:rPr lang="it-IT" altLang="it-IT" b="1" kern="0" dirty="0" smtClean="0">
                <a:solidFill>
                  <a:srgbClr val="007697"/>
                </a:solidFill>
                <a:effectLst>
                  <a:outerShdw blurRad="38100" dist="38100" dir="2700000" algn="tl">
                    <a:srgbClr val="C0C0C0"/>
                  </a:outerShdw>
                </a:effectLst>
                <a:latin typeface="DecimaWE Rg" pitchFamily="2" charset="0"/>
              </a:rPr>
              <a:t>convenzione Investimento </a:t>
            </a:r>
            <a:r>
              <a:rPr lang="it-IT" altLang="it-IT" b="1" kern="0" dirty="0">
                <a:solidFill>
                  <a:srgbClr val="007697"/>
                </a:solidFill>
                <a:effectLst>
                  <a:outerShdw blurRad="38100" dist="38100" dir="2700000" algn="tl">
                    <a:srgbClr val="C0C0C0"/>
                  </a:outerShdw>
                </a:effectLst>
                <a:latin typeface="DecimaWE Rg" pitchFamily="2" charset="0"/>
              </a:rPr>
              <a:t>e sviluppo, Capitalizzazione, Consolidamento e Liquidità  </a:t>
            </a:r>
          </a:p>
        </p:txBody>
      </p:sp>
      <p:graphicFrame>
        <p:nvGraphicFramePr>
          <p:cNvPr id="4" name="Diagramma 3"/>
          <p:cNvGraphicFramePr/>
          <p:nvPr>
            <p:extLst>
              <p:ext uri="{D42A27DB-BD31-4B8C-83A1-F6EECF244321}">
                <p14:modId xmlns:p14="http://schemas.microsoft.com/office/powerpoint/2010/main" val="4129234414"/>
              </p:ext>
            </p:extLst>
          </p:nvPr>
        </p:nvGraphicFramePr>
        <p:xfrm>
          <a:off x="579281" y="1075603"/>
          <a:ext cx="8352928" cy="100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579281" y="2227609"/>
            <a:ext cx="2592387" cy="3416320"/>
          </a:xfrm>
          <a:prstGeom prst="rect">
            <a:avLst/>
          </a:prstGeom>
          <a:noFill/>
        </p:spPr>
        <p:txBody>
          <a:bodyPr>
            <a:spAutoFit/>
          </a:bodyPr>
          <a:lstStyle/>
          <a:p>
            <a:pPr marL="171450" indent="-171450" algn="just">
              <a:buFont typeface="Arial" panose="020B0604020202020204" pitchFamily="34" charset="0"/>
              <a:buChar char="•"/>
              <a:defRPr/>
            </a:pPr>
            <a:r>
              <a:rPr lang="it-IT" sz="1200" b="1" dirty="0" smtClean="0">
                <a:solidFill>
                  <a:srgbClr val="002060"/>
                </a:solidFill>
              </a:rPr>
              <a:t>L’impresa presenta </a:t>
            </a:r>
            <a:r>
              <a:rPr lang="it-IT" sz="1200" b="1" dirty="0">
                <a:solidFill>
                  <a:srgbClr val="002060"/>
                </a:solidFill>
              </a:rPr>
              <a:t>alla Banca domanda </a:t>
            </a:r>
            <a:r>
              <a:rPr lang="it-IT" sz="1200" dirty="0">
                <a:solidFill>
                  <a:srgbClr val="002060"/>
                </a:solidFill>
              </a:rPr>
              <a:t>per l’attivazione del finanziamento agevolato redatta sull’apposito </a:t>
            </a:r>
            <a:r>
              <a:rPr lang="it-IT" sz="1200" dirty="0" smtClean="0">
                <a:solidFill>
                  <a:srgbClr val="002060"/>
                </a:solidFill>
              </a:rPr>
              <a:t>modulo </a:t>
            </a:r>
            <a:r>
              <a:rPr lang="it-IT" sz="1200" dirty="0">
                <a:solidFill>
                  <a:srgbClr val="002060"/>
                </a:solidFill>
              </a:rPr>
              <a:t>messo a disposizione sul sito internet della Regione </a:t>
            </a:r>
          </a:p>
          <a:p>
            <a:pPr marL="171450" indent="-171450" algn="just">
              <a:buFont typeface="Arial" panose="020B0604020202020204" pitchFamily="34" charset="0"/>
              <a:buChar char="•"/>
              <a:defRPr/>
            </a:pPr>
            <a:r>
              <a:rPr lang="it-IT" sz="1200" dirty="0">
                <a:solidFill>
                  <a:srgbClr val="002060"/>
                </a:solidFill>
              </a:rPr>
              <a:t>Alla predetta domanda può essere acclusa l’eventuale domanda di contribuzione integrativa (per il caso di finanziamenti Investimento e sviluppo)</a:t>
            </a:r>
          </a:p>
          <a:p>
            <a:pPr algn="just">
              <a:defRPr/>
            </a:pPr>
            <a:endParaRPr lang="it-IT" sz="1200" dirty="0">
              <a:solidFill>
                <a:srgbClr val="002060"/>
              </a:solidFill>
            </a:endParaRPr>
          </a:p>
          <a:p>
            <a:pPr marL="180975" algn="just">
              <a:defRPr/>
            </a:pPr>
            <a:r>
              <a:rPr lang="it-IT" sz="1200" dirty="0">
                <a:solidFill>
                  <a:srgbClr val="002060"/>
                </a:solidFill>
                <a:sym typeface="Wingdings" panose="05000000000000000000" pitchFamily="2" charset="2"/>
              </a:rPr>
              <a:t>A soli fini di monitoraggio come previsto dall’articolo 2 c.4 della Convenzione la Banca </a:t>
            </a:r>
            <a:r>
              <a:rPr lang="it-IT" sz="1200" dirty="0" smtClean="0">
                <a:solidFill>
                  <a:srgbClr val="002060"/>
                </a:solidFill>
                <a:sym typeface="Wingdings" panose="05000000000000000000" pitchFamily="2" charset="2"/>
              </a:rPr>
              <a:t>carica sul </a:t>
            </a:r>
            <a:r>
              <a:rPr lang="it-IT" sz="1200" dirty="0" smtClean="0">
                <a:solidFill>
                  <a:srgbClr val="002060"/>
                </a:solidFill>
              </a:rPr>
              <a:t>portale </a:t>
            </a:r>
            <a:r>
              <a:rPr lang="it-IT" sz="1200" dirty="0">
                <a:solidFill>
                  <a:srgbClr val="002060"/>
                </a:solidFill>
              </a:rPr>
              <a:t>dedicato </a:t>
            </a:r>
            <a:r>
              <a:rPr lang="it-IT" sz="1200" dirty="0" smtClean="0">
                <a:solidFill>
                  <a:srgbClr val="002060"/>
                </a:solidFill>
              </a:rPr>
              <a:t>presente </a:t>
            </a:r>
            <a:r>
              <a:rPr lang="it-IT" sz="1200" dirty="0">
                <a:solidFill>
                  <a:srgbClr val="002060"/>
                </a:solidFill>
              </a:rPr>
              <a:t>sulla pagina internet della </a:t>
            </a:r>
            <a:r>
              <a:rPr lang="it-IT" sz="1200" dirty="0" smtClean="0">
                <a:solidFill>
                  <a:srgbClr val="002060"/>
                </a:solidFill>
              </a:rPr>
              <a:t>Regione</a:t>
            </a:r>
            <a:r>
              <a:rPr lang="it-IT" sz="1200" dirty="0" smtClean="0">
                <a:solidFill>
                  <a:srgbClr val="002060"/>
                </a:solidFill>
                <a:sym typeface="Wingdings" panose="05000000000000000000" pitchFamily="2" charset="2"/>
              </a:rPr>
              <a:t> le predette domande</a:t>
            </a:r>
            <a:endParaRPr lang="it-IT" sz="1200" dirty="0"/>
          </a:p>
        </p:txBody>
      </p:sp>
      <p:sp>
        <p:nvSpPr>
          <p:cNvPr id="24581" name="CasellaDiTesto 8"/>
          <p:cNvSpPr txBox="1">
            <a:spLocks noChangeArrowheads="1"/>
          </p:cNvSpPr>
          <p:nvPr/>
        </p:nvSpPr>
        <p:spPr bwMode="auto">
          <a:xfrm>
            <a:off x="3346268" y="2227609"/>
            <a:ext cx="267493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just">
              <a:buFont typeface="Arial" panose="020B0604020202020204" pitchFamily="34" charset="0"/>
              <a:buChar char="•"/>
            </a:pPr>
            <a:r>
              <a:rPr lang="it-IT" altLang="it-IT" sz="1200" dirty="0">
                <a:solidFill>
                  <a:srgbClr val="002060"/>
                </a:solidFill>
              </a:rPr>
              <a:t>Ha sostituito la vecchia </a:t>
            </a:r>
            <a:r>
              <a:rPr lang="it-IT" altLang="it-IT" sz="1200" dirty="0">
                <a:solidFill>
                  <a:srgbClr val="002060"/>
                </a:solidFill>
              </a:rPr>
              <a:t>ISTANZA. La richiesta è redatta secondo schema pubblicato sul sito internet.</a:t>
            </a:r>
            <a:endParaRPr lang="it-IT" altLang="it-IT" sz="1200" dirty="0">
              <a:solidFill>
                <a:srgbClr val="002060"/>
              </a:solidFill>
            </a:endParaRPr>
          </a:p>
          <a:p>
            <a:pPr algn="just">
              <a:buFont typeface="Arial" panose="020B0604020202020204" pitchFamily="34" charset="0"/>
              <a:buChar char="•"/>
            </a:pPr>
            <a:r>
              <a:rPr lang="it-IT" altLang="it-IT" sz="1200" dirty="0" smtClean="0">
                <a:solidFill>
                  <a:srgbClr val="002060"/>
                </a:solidFill>
              </a:rPr>
              <a:t>Nel </a:t>
            </a:r>
            <a:r>
              <a:rPr lang="it-IT" altLang="it-IT" sz="1200" dirty="0" smtClean="0">
                <a:solidFill>
                  <a:srgbClr val="002060"/>
                </a:solidFill>
              </a:rPr>
              <a:t>caso in cui l’istruttoria bancaria si concluda con una valutazione </a:t>
            </a:r>
            <a:r>
              <a:rPr lang="it-IT" altLang="it-IT" sz="1200" dirty="0">
                <a:solidFill>
                  <a:srgbClr val="002060"/>
                </a:solidFill>
              </a:rPr>
              <a:t>economico-finanziaria positiva </a:t>
            </a:r>
            <a:endParaRPr lang="it-IT" altLang="it-IT" sz="1200" dirty="0" smtClean="0">
              <a:solidFill>
                <a:srgbClr val="002060"/>
              </a:solidFill>
            </a:endParaRPr>
          </a:p>
          <a:p>
            <a:pPr algn="just">
              <a:buFont typeface="Arial" panose="020B0604020202020204" pitchFamily="34" charset="0"/>
              <a:buChar char="•"/>
            </a:pPr>
            <a:endParaRPr lang="it-IT" altLang="it-IT" sz="1200" dirty="0">
              <a:solidFill>
                <a:srgbClr val="002060"/>
              </a:solidFill>
            </a:endParaRPr>
          </a:p>
          <a:p>
            <a:pPr marL="180975" indent="0" algn="just"/>
            <a:r>
              <a:rPr lang="it-IT" altLang="it-IT" sz="1200" b="1" dirty="0">
                <a:solidFill>
                  <a:srgbClr val="002060"/>
                </a:solidFill>
              </a:rPr>
              <a:t>L</a:t>
            </a:r>
            <a:r>
              <a:rPr lang="it-IT" altLang="it-IT" sz="1200" b="1" dirty="0" smtClean="0">
                <a:solidFill>
                  <a:srgbClr val="002060"/>
                </a:solidFill>
              </a:rPr>
              <a:t>a </a:t>
            </a:r>
            <a:r>
              <a:rPr lang="it-IT" altLang="it-IT" sz="1200" b="1" dirty="0">
                <a:solidFill>
                  <a:srgbClr val="002060"/>
                </a:solidFill>
              </a:rPr>
              <a:t>banca trasmette richiesta </a:t>
            </a:r>
            <a:r>
              <a:rPr lang="it-IT" altLang="it-IT" sz="1200" b="1" dirty="0" smtClean="0">
                <a:solidFill>
                  <a:srgbClr val="002060"/>
                </a:solidFill>
              </a:rPr>
              <a:t>al </a:t>
            </a:r>
            <a:r>
              <a:rPr lang="it-IT" altLang="it-IT" sz="1200" b="1" dirty="0">
                <a:solidFill>
                  <a:srgbClr val="002060"/>
                </a:solidFill>
              </a:rPr>
              <a:t>Comitato di gestione </a:t>
            </a:r>
            <a:r>
              <a:rPr lang="it-IT" altLang="it-IT" sz="1200" dirty="0">
                <a:solidFill>
                  <a:srgbClr val="002060"/>
                </a:solidFill>
              </a:rPr>
              <a:t>per il tramite </a:t>
            </a:r>
            <a:r>
              <a:rPr lang="it-IT" altLang="it-IT" sz="1200" b="1" dirty="0" smtClean="0">
                <a:solidFill>
                  <a:srgbClr val="002060"/>
                </a:solidFill>
              </a:rPr>
              <a:t>portale</a:t>
            </a:r>
            <a:r>
              <a:rPr lang="it-IT" altLang="it-IT" sz="1200" b="1" dirty="0">
                <a:solidFill>
                  <a:srgbClr val="002060"/>
                </a:solidFill>
              </a:rPr>
              <a:t>.</a:t>
            </a:r>
            <a:r>
              <a:rPr lang="it-IT" altLang="it-IT" sz="1200" dirty="0">
                <a:solidFill>
                  <a:srgbClr val="002060"/>
                </a:solidFill>
              </a:rPr>
              <a:t> Alla richiesta è allegata documentazione sottoscritta </a:t>
            </a:r>
            <a:r>
              <a:rPr lang="it-IT" altLang="it-IT" sz="1200" dirty="0" smtClean="0">
                <a:solidFill>
                  <a:srgbClr val="002060"/>
                </a:solidFill>
              </a:rPr>
              <a:t>dall’impresa</a:t>
            </a:r>
            <a:r>
              <a:rPr lang="it-IT" altLang="it-IT" sz="1200" dirty="0" smtClean="0">
                <a:solidFill>
                  <a:srgbClr val="002060"/>
                </a:solidFill>
              </a:rPr>
              <a:t>: </a:t>
            </a:r>
            <a:endParaRPr lang="it-IT" altLang="it-IT" sz="1200" dirty="0" smtClean="0">
              <a:solidFill>
                <a:srgbClr val="002060"/>
              </a:solidFill>
            </a:endParaRPr>
          </a:p>
          <a:p>
            <a:pPr marL="228600" indent="-142875" algn="just">
              <a:buFont typeface="Wingdings" panose="05000000000000000000" pitchFamily="2" charset="2"/>
              <a:buChar char="ü"/>
            </a:pPr>
            <a:r>
              <a:rPr lang="it-IT" altLang="it-IT" sz="1200" dirty="0" smtClean="0">
                <a:solidFill>
                  <a:srgbClr val="002060"/>
                </a:solidFill>
              </a:rPr>
              <a:t>l’eventuale </a:t>
            </a:r>
            <a:r>
              <a:rPr lang="it-IT" altLang="it-IT" sz="1200" dirty="0">
                <a:solidFill>
                  <a:srgbClr val="002060"/>
                </a:solidFill>
              </a:rPr>
              <a:t>domanda di contribuzione </a:t>
            </a:r>
            <a:r>
              <a:rPr lang="it-IT" altLang="it-IT" sz="1200" dirty="0" smtClean="0">
                <a:solidFill>
                  <a:srgbClr val="002060"/>
                </a:solidFill>
              </a:rPr>
              <a:t>integrativa (con formale valore giuridico); </a:t>
            </a:r>
          </a:p>
          <a:p>
            <a:pPr marL="228600" indent="-142875" algn="just">
              <a:buFont typeface="Wingdings" panose="05000000000000000000" pitchFamily="2" charset="2"/>
              <a:buChar char="ü"/>
            </a:pPr>
            <a:r>
              <a:rPr lang="it-IT" altLang="it-IT" sz="1200" dirty="0" smtClean="0">
                <a:solidFill>
                  <a:srgbClr val="002060"/>
                </a:solidFill>
              </a:rPr>
              <a:t>la </a:t>
            </a:r>
            <a:r>
              <a:rPr lang="it-IT" altLang="it-IT" sz="1200" dirty="0">
                <a:solidFill>
                  <a:srgbClr val="002060"/>
                </a:solidFill>
              </a:rPr>
              <a:t>dichiarazione soggetto beneficiario; </a:t>
            </a:r>
            <a:endParaRPr lang="it-IT" altLang="it-IT" sz="1200" dirty="0" smtClean="0">
              <a:solidFill>
                <a:srgbClr val="002060"/>
              </a:solidFill>
            </a:endParaRPr>
          </a:p>
          <a:p>
            <a:pPr marL="228600" indent="-142875" algn="just">
              <a:buFont typeface="Wingdings" panose="05000000000000000000" pitchFamily="2" charset="2"/>
              <a:buChar char="ü"/>
            </a:pPr>
            <a:r>
              <a:rPr lang="it-IT" altLang="it-IT" sz="1200" dirty="0" smtClean="0">
                <a:solidFill>
                  <a:srgbClr val="002060"/>
                </a:solidFill>
              </a:rPr>
              <a:t>la </a:t>
            </a:r>
            <a:r>
              <a:rPr lang="it-IT" altLang="it-IT" sz="1200" dirty="0">
                <a:solidFill>
                  <a:srgbClr val="002060"/>
                </a:solidFill>
              </a:rPr>
              <a:t>scheda descrittiva iniziativa </a:t>
            </a:r>
            <a:endParaRPr lang="it-IT" altLang="it-IT" sz="1200" dirty="0" smtClean="0">
              <a:solidFill>
                <a:srgbClr val="002060"/>
              </a:solidFill>
            </a:endParaRPr>
          </a:p>
          <a:p>
            <a:pPr marL="228600" indent="-142875" algn="just">
              <a:buFont typeface="Wingdings" panose="05000000000000000000" pitchFamily="2" charset="2"/>
              <a:buChar char="ü"/>
            </a:pPr>
            <a:r>
              <a:rPr lang="it-IT" altLang="it-IT" sz="1200" dirty="0" smtClean="0">
                <a:solidFill>
                  <a:srgbClr val="002060"/>
                </a:solidFill>
              </a:rPr>
              <a:t>l’eventuale </a:t>
            </a:r>
            <a:r>
              <a:rPr lang="it-IT" altLang="it-IT" sz="1200" dirty="0">
                <a:solidFill>
                  <a:srgbClr val="002060"/>
                </a:solidFill>
              </a:rPr>
              <a:t>dichiarazione </a:t>
            </a:r>
            <a:r>
              <a:rPr lang="it-IT" altLang="it-IT" sz="1200" i="1" dirty="0">
                <a:solidFill>
                  <a:srgbClr val="002060"/>
                </a:solidFill>
              </a:rPr>
              <a:t>de </a:t>
            </a:r>
            <a:r>
              <a:rPr lang="it-IT" altLang="it-IT" sz="1200" i="1" dirty="0" err="1">
                <a:solidFill>
                  <a:srgbClr val="002060"/>
                </a:solidFill>
              </a:rPr>
              <a:t>minimis</a:t>
            </a:r>
            <a:r>
              <a:rPr lang="it-IT" altLang="it-IT" sz="1200" i="1" dirty="0">
                <a:solidFill>
                  <a:srgbClr val="002060"/>
                </a:solidFill>
              </a:rPr>
              <a:t> </a:t>
            </a:r>
            <a:r>
              <a:rPr lang="it-IT" altLang="it-IT" sz="1200" i="1" dirty="0" smtClean="0">
                <a:solidFill>
                  <a:srgbClr val="002060"/>
                </a:solidFill>
              </a:rPr>
              <a:t>.</a:t>
            </a:r>
            <a:endParaRPr lang="it-IT" altLang="it-IT" sz="1200" i="1" dirty="0">
              <a:solidFill>
                <a:srgbClr val="002060"/>
              </a:solidFill>
            </a:endParaRPr>
          </a:p>
        </p:txBody>
      </p:sp>
      <p:sp>
        <p:nvSpPr>
          <p:cNvPr id="8" name="Freccia a destra 7"/>
          <p:cNvSpPr/>
          <p:nvPr/>
        </p:nvSpPr>
        <p:spPr bwMode="auto">
          <a:xfrm>
            <a:off x="2083208" y="5886016"/>
            <a:ext cx="2089150" cy="215900"/>
          </a:xfrm>
          <a:prstGeom prst="rightArrow">
            <a:avLst/>
          </a:prstGeom>
          <a:solidFill>
            <a:srgbClr val="ADD8E5">
              <a:alpha val="25999"/>
            </a:srgbClr>
          </a:solidFill>
          <a:ln w="9525" cap="flat" cmpd="sng" algn="ctr">
            <a:solidFill>
              <a:schemeClr val="accent5"/>
            </a:solidFill>
            <a:prstDash val="solid"/>
            <a:round/>
            <a:headEnd type="none" w="med" len="med"/>
            <a:tailEnd type="none" w="med" len="med"/>
          </a:ln>
          <a:effectLst/>
          <a:extLst/>
        </p:spPr>
        <p:txBody>
          <a:bodyPr wrap="none" anchor="ctr"/>
          <a:lstStyle/>
          <a:p>
            <a:pPr algn="ctr" eaLnBrk="1" hangingPunct="1">
              <a:defRPr/>
            </a:pPr>
            <a:endParaRPr lang="it-IT"/>
          </a:p>
        </p:txBody>
      </p:sp>
      <p:sp>
        <p:nvSpPr>
          <p:cNvPr id="24583" name="Ovale 9"/>
          <p:cNvSpPr>
            <a:spLocks noChangeArrowheads="1"/>
          </p:cNvSpPr>
          <p:nvPr/>
        </p:nvSpPr>
        <p:spPr bwMode="auto">
          <a:xfrm>
            <a:off x="1730085" y="5885899"/>
            <a:ext cx="229617" cy="200025"/>
          </a:xfrm>
          <a:prstGeom prst="ellipse">
            <a:avLst/>
          </a:prstGeom>
          <a:solidFill>
            <a:srgbClr val="002060">
              <a:alpha val="25882"/>
            </a:srgbClr>
          </a:solidFill>
          <a:ln w="9525" algn="ctr">
            <a:solidFill>
              <a:srgbClr val="C5CED7"/>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endParaRPr lang="it-IT" altLang="it-IT"/>
          </a:p>
        </p:txBody>
      </p:sp>
      <p:sp>
        <p:nvSpPr>
          <p:cNvPr id="24584" name="Ovale 11"/>
          <p:cNvSpPr>
            <a:spLocks noChangeArrowheads="1"/>
          </p:cNvSpPr>
          <p:nvPr/>
        </p:nvSpPr>
        <p:spPr bwMode="auto">
          <a:xfrm>
            <a:off x="4265248" y="5876942"/>
            <a:ext cx="189359" cy="200025"/>
          </a:xfrm>
          <a:prstGeom prst="ellipse">
            <a:avLst/>
          </a:prstGeom>
          <a:solidFill>
            <a:srgbClr val="002060">
              <a:alpha val="25882"/>
            </a:srgbClr>
          </a:solidFill>
          <a:ln w="9525" algn="ctr">
            <a:solidFill>
              <a:srgbClr val="C5CED7"/>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endParaRPr lang="it-IT" altLang="it-IT"/>
          </a:p>
        </p:txBody>
      </p:sp>
      <p:sp>
        <p:nvSpPr>
          <p:cNvPr id="24585" name="CasellaDiTesto 10"/>
          <p:cNvSpPr txBox="1">
            <a:spLocks noChangeArrowheads="1"/>
          </p:cNvSpPr>
          <p:nvPr/>
        </p:nvSpPr>
        <p:spPr bwMode="auto">
          <a:xfrm>
            <a:off x="1104625" y="6242083"/>
            <a:ext cx="77768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r>
              <a:rPr lang="it-IT" altLang="it-IT" sz="1200" b="1" dirty="0">
                <a:solidFill>
                  <a:srgbClr val="002060"/>
                </a:solidFill>
              </a:rPr>
              <a:t>La richiesta di deliberazione </a:t>
            </a:r>
            <a:r>
              <a:rPr lang="it-IT" altLang="it-IT" sz="1200" dirty="0">
                <a:solidFill>
                  <a:srgbClr val="002060"/>
                </a:solidFill>
              </a:rPr>
              <a:t>è trasmessa entro </a:t>
            </a:r>
            <a:r>
              <a:rPr lang="it-IT" altLang="it-IT" sz="1200" b="1" dirty="0" smtClean="0">
                <a:solidFill>
                  <a:srgbClr val="002060"/>
                </a:solidFill>
              </a:rPr>
              <a:t>365 </a:t>
            </a:r>
            <a:r>
              <a:rPr lang="it-IT" altLang="it-IT" sz="1200" b="1" dirty="0">
                <a:solidFill>
                  <a:srgbClr val="002060"/>
                </a:solidFill>
              </a:rPr>
              <a:t>giorni </a:t>
            </a:r>
          </a:p>
          <a:p>
            <a:r>
              <a:rPr lang="it-IT" altLang="it-IT" sz="1200" b="1" dirty="0" smtClean="0">
                <a:solidFill>
                  <a:srgbClr val="002060"/>
                </a:solidFill>
              </a:rPr>
              <a:t>dalla </a:t>
            </a:r>
            <a:r>
              <a:rPr lang="it-IT" altLang="it-IT" sz="1200" b="1" dirty="0">
                <a:solidFill>
                  <a:srgbClr val="002060"/>
                </a:solidFill>
              </a:rPr>
              <a:t>data di ricevimento della domanda </a:t>
            </a:r>
            <a:r>
              <a:rPr lang="it-IT" altLang="it-IT" sz="1200" dirty="0">
                <a:solidFill>
                  <a:srgbClr val="002060"/>
                </a:solidFill>
              </a:rPr>
              <a:t>da parte della </a:t>
            </a:r>
            <a:r>
              <a:rPr lang="it-IT" altLang="it-IT" sz="1200" dirty="0" smtClean="0">
                <a:solidFill>
                  <a:srgbClr val="002060"/>
                </a:solidFill>
              </a:rPr>
              <a:t>Banca  </a:t>
            </a:r>
            <a:r>
              <a:rPr lang="it-IT" altLang="it-IT" sz="1200" dirty="0" smtClean="0">
                <a:solidFill>
                  <a:srgbClr val="002060"/>
                </a:solidFill>
                <a:sym typeface="Wingdings" panose="05000000000000000000" pitchFamily="2" charset="2"/>
              </a:rPr>
              <a:t>  non è più prevista l’archiviazione automatica	</a:t>
            </a:r>
            <a:endParaRPr lang="it-IT" altLang="it-IT" sz="1200" dirty="0">
              <a:solidFill>
                <a:srgbClr val="002060"/>
              </a:solidFill>
            </a:endParaRPr>
          </a:p>
        </p:txBody>
      </p:sp>
      <p:sp>
        <p:nvSpPr>
          <p:cNvPr id="24586" name="CasellaDiTesto 13"/>
          <p:cNvSpPr txBox="1">
            <a:spLocks noChangeArrowheads="1"/>
          </p:cNvSpPr>
          <p:nvPr/>
        </p:nvSpPr>
        <p:spPr bwMode="auto">
          <a:xfrm>
            <a:off x="6021206" y="2227609"/>
            <a:ext cx="2592387"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just">
              <a:buFont typeface="Arial" panose="020B0604020202020204" pitchFamily="34" charset="0"/>
              <a:buChar char="•"/>
            </a:pPr>
            <a:r>
              <a:rPr lang="it-IT" altLang="it-IT" sz="1200" dirty="0" smtClean="0">
                <a:solidFill>
                  <a:srgbClr val="002060"/>
                </a:solidFill>
              </a:rPr>
              <a:t>Nel caso di </a:t>
            </a:r>
            <a:r>
              <a:rPr lang="it-IT" altLang="it-IT" sz="1200" b="1" dirty="0" smtClean="0">
                <a:solidFill>
                  <a:srgbClr val="002060"/>
                </a:solidFill>
              </a:rPr>
              <a:t>deliberazione</a:t>
            </a:r>
            <a:r>
              <a:rPr lang="it-IT" altLang="it-IT" sz="1200" dirty="0" smtClean="0">
                <a:solidFill>
                  <a:srgbClr val="002060"/>
                </a:solidFill>
              </a:rPr>
              <a:t> dell’intervento agevolativo </a:t>
            </a:r>
            <a:r>
              <a:rPr lang="it-IT" altLang="it-IT" sz="1200" b="1" dirty="0" smtClean="0">
                <a:solidFill>
                  <a:srgbClr val="002060"/>
                </a:solidFill>
              </a:rPr>
              <a:t>da parte del Comitato di gestione </a:t>
            </a:r>
            <a:r>
              <a:rPr lang="it-IT" altLang="it-IT" sz="1200" dirty="0" smtClean="0">
                <a:solidFill>
                  <a:srgbClr val="002060"/>
                </a:solidFill>
                <a:sym typeface="Wingdings" panose="05000000000000000000" pitchFamily="2" charset="2"/>
              </a:rPr>
              <a:t> il provvedimento è comunicato alla Banca e al soggetto beneficiario entro i successivi 10 giorni </a:t>
            </a:r>
            <a:endParaRPr lang="it-IT" altLang="it-IT" sz="1200" dirty="0" smtClean="0">
              <a:solidFill>
                <a:srgbClr val="002060"/>
              </a:solidFill>
            </a:endParaRPr>
          </a:p>
          <a:p>
            <a:pPr marL="0" indent="0" algn="just"/>
            <a:endParaRPr lang="it-IT" altLang="it-IT" sz="1200" dirty="0" smtClean="0">
              <a:solidFill>
                <a:srgbClr val="002060"/>
              </a:solidFill>
            </a:endParaRPr>
          </a:p>
          <a:p>
            <a:pPr marL="180975" indent="0" algn="just"/>
            <a:r>
              <a:rPr lang="it-IT" altLang="it-IT" sz="1200" b="1" dirty="0" smtClean="0">
                <a:solidFill>
                  <a:srgbClr val="002060"/>
                </a:solidFill>
              </a:rPr>
              <a:t>La Banca </a:t>
            </a:r>
            <a:r>
              <a:rPr lang="it-IT" altLang="it-IT" sz="1200" dirty="0" smtClean="0">
                <a:solidFill>
                  <a:srgbClr val="002060"/>
                </a:solidFill>
              </a:rPr>
              <a:t>a questo punto </a:t>
            </a:r>
            <a:r>
              <a:rPr lang="it-IT" altLang="it-IT" sz="1200" b="1" dirty="0" smtClean="0">
                <a:solidFill>
                  <a:srgbClr val="002060"/>
                </a:solidFill>
              </a:rPr>
              <a:t>può stipulare il  </a:t>
            </a:r>
            <a:r>
              <a:rPr lang="it-IT" altLang="it-IT" sz="1200" b="1" dirty="0">
                <a:solidFill>
                  <a:srgbClr val="002060"/>
                </a:solidFill>
              </a:rPr>
              <a:t>contratto di finanziamento</a:t>
            </a:r>
            <a:r>
              <a:rPr lang="it-IT" altLang="it-IT" sz="1200" dirty="0">
                <a:solidFill>
                  <a:srgbClr val="002060"/>
                </a:solidFill>
              </a:rPr>
              <a:t> </a:t>
            </a:r>
            <a:r>
              <a:rPr lang="it-IT" altLang="it-IT" sz="1200" dirty="0" smtClean="0">
                <a:solidFill>
                  <a:srgbClr val="002060"/>
                </a:solidFill>
              </a:rPr>
              <a:t>con il </a:t>
            </a:r>
            <a:r>
              <a:rPr lang="it-IT" altLang="it-IT" sz="1200" dirty="0">
                <a:solidFill>
                  <a:srgbClr val="002060"/>
                </a:solidFill>
              </a:rPr>
              <a:t>soggetto beneficiario </a:t>
            </a:r>
          </a:p>
        </p:txBody>
      </p:sp>
      <p:sp>
        <p:nvSpPr>
          <p:cNvPr id="2" name="Freccia in giù 1"/>
          <p:cNvSpPr/>
          <p:nvPr/>
        </p:nvSpPr>
        <p:spPr bwMode="auto">
          <a:xfrm>
            <a:off x="4611729" y="3429000"/>
            <a:ext cx="144016" cy="144016"/>
          </a:xfrm>
          <a:prstGeom prst="downArrow">
            <a:avLst/>
          </a:prstGeom>
          <a:solidFill>
            <a:srgbClr val="00B0F0">
              <a:alpha val="25999"/>
            </a:srgbClr>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12" name="Freccia in giù 11"/>
          <p:cNvSpPr/>
          <p:nvPr/>
        </p:nvSpPr>
        <p:spPr bwMode="auto">
          <a:xfrm>
            <a:off x="1921892" y="4279259"/>
            <a:ext cx="144016" cy="144016"/>
          </a:xfrm>
          <a:prstGeom prst="downArrow">
            <a:avLst/>
          </a:prstGeom>
          <a:solidFill>
            <a:srgbClr val="00B0F0">
              <a:alpha val="25999"/>
            </a:srgbClr>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13" name="Freccia in giù 12"/>
          <p:cNvSpPr/>
          <p:nvPr/>
        </p:nvSpPr>
        <p:spPr bwMode="auto">
          <a:xfrm>
            <a:off x="7245391" y="3429000"/>
            <a:ext cx="144016" cy="144016"/>
          </a:xfrm>
          <a:prstGeom prst="downArrow">
            <a:avLst/>
          </a:prstGeom>
          <a:solidFill>
            <a:srgbClr val="00B0F0">
              <a:alpha val="25999"/>
            </a:srgbClr>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979613" y="260648"/>
            <a:ext cx="7164387" cy="360040"/>
          </a:xfrm>
          <a:prstGeom prst="rect">
            <a:avLst/>
          </a:prstGeom>
          <a:solidFill>
            <a:schemeClr val="accent5">
              <a:lumMod val="90000"/>
            </a:schemeClr>
          </a:solidFill>
        </p:spPr>
        <p:txBody>
          <a:bodyPr anchor="ct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a:lstStyle>
          <a:p>
            <a:pPr algn="r" eaLnBrk="1" hangingPunct="1">
              <a:defRPr/>
            </a:pPr>
            <a:r>
              <a:rPr lang="it-IT" altLang="it-IT" b="1" kern="0" dirty="0" smtClean="0">
                <a:solidFill>
                  <a:srgbClr val="007697"/>
                </a:solidFill>
                <a:effectLst>
                  <a:outerShdw blurRad="38100" dist="38100" dir="2700000" algn="tl">
                    <a:srgbClr val="C0C0C0"/>
                  </a:outerShdw>
                </a:effectLst>
                <a:latin typeface="DecimaWE Rg" pitchFamily="2" charset="0"/>
              </a:rPr>
              <a:t>Banca che non rinnoverà il convenzionamento con la Regione </a:t>
            </a:r>
            <a:endParaRPr lang="it-IT" altLang="it-IT" b="1" kern="0" dirty="0">
              <a:solidFill>
                <a:srgbClr val="007697"/>
              </a:solidFill>
              <a:effectLst>
                <a:outerShdw blurRad="38100" dist="38100" dir="2700000" algn="tl">
                  <a:srgbClr val="C0C0C0"/>
                </a:outerShdw>
              </a:effectLst>
              <a:latin typeface="DecimaWE Rg" pitchFamily="2" charset="0"/>
            </a:endParaRPr>
          </a:p>
        </p:txBody>
      </p:sp>
      <p:sp>
        <p:nvSpPr>
          <p:cNvPr id="5" name="Rettangolo 4"/>
          <p:cNvSpPr/>
          <p:nvPr/>
        </p:nvSpPr>
        <p:spPr>
          <a:xfrm>
            <a:off x="6304657" y="1755395"/>
            <a:ext cx="2155775" cy="707886"/>
          </a:xfrm>
          <a:prstGeom prst="rect">
            <a:avLst/>
          </a:prstGeom>
        </p:spPr>
        <p:txBody>
          <a:bodyPr wrap="square">
            <a:spAutoFit/>
          </a:bodyPr>
          <a:lstStyle/>
          <a:p>
            <a:pPr algn="ctr" eaLnBrk="1" hangingPunct="1">
              <a:spcAft>
                <a:spcPts val="0"/>
              </a:spcAft>
              <a:defRPr/>
            </a:pPr>
            <a:r>
              <a:rPr lang="it-IT" b="1" dirty="0" smtClean="0">
                <a:solidFill>
                  <a:schemeClr val="accent5">
                    <a:lumMod val="50000"/>
                  </a:schemeClr>
                </a:solidFill>
              </a:rPr>
              <a:t>COSA SUCCEDE </a:t>
            </a:r>
            <a:r>
              <a:rPr lang="it-IT" b="1" dirty="0" smtClean="0">
                <a:solidFill>
                  <a:schemeClr val="accent5">
                    <a:lumMod val="50000"/>
                  </a:schemeClr>
                </a:solidFill>
              </a:rPr>
              <a:t>dall’ 1/03/2023</a:t>
            </a:r>
            <a:r>
              <a:rPr lang="it-IT" b="1" dirty="0" smtClean="0">
                <a:solidFill>
                  <a:schemeClr val="accent5">
                    <a:lumMod val="50000"/>
                  </a:schemeClr>
                </a:solidFill>
              </a:rPr>
              <a:t>? </a:t>
            </a:r>
            <a:endParaRPr lang="it-IT" b="1" dirty="0">
              <a:solidFill>
                <a:schemeClr val="accent5">
                  <a:lumMod val="50000"/>
                </a:schemeClr>
              </a:solidFill>
            </a:endParaRPr>
          </a:p>
        </p:txBody>
      </p:sp>
      <p:sp>
        <p:nvSpPr>
          <p:cNvPr id="7" name="Freccia a destra 6"/>
          <p:cNvSpPr/>
          <p:nvPr/>
        </p:nvSpPr>
        <p:spPr bwMode="auto">
          <a:xfrm>
            <a:off x="755575" y="1029823"/>
            <a:ext cx="4248473" cy="1151812"/>
          </a:xfrm>
          <a:prstGeom prst="rightArrow">
            <a:avLst/>
          </a:prstGeom>
          <a:solidFill>
            <a:schemeClr val="accent5">
              <a:lumMod val="75000"/>
              <a:alpha val="25999"/>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9" name="Freccia a destra 8"/>
          <p:cNvSpPr/>
          <p:nvPr/>
        </p:nvSpPr>
        <p:spPr bwMode="auto">
          <a:xfrm>
            <a:off x="2853093" y="2181635"/>
            <a:ext cx="2078947" cy="995340"/>
          </a:xfrm>
          <a:prstGeom prst="rightArrow">
            <a:avLst/>
          </a:prstGeom>
          <a:solidFill>
            <a:schemeClr val="accent5">
              <a:lumMod val="75000"/>
              <a:alpha val="25999"/>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8" name="CasellaDiTesto 7"/>
          <p:cNvSpPr txBox="1"/>
          <p:nvPr/>
        </p:nvSpPr>
        <p:spPr>
          <a:xfrm>
            <a:off x="780727" y="1293730"/>
            <a:ext cx="3802715" cy="646331"/>
          </a:xfrm>
          <a:prstGeom prst="rect">
            <a:avLst/>
          </a:prstGeom>
          <a:noFill/>
        </p:spPr>
        <p:txBody>
          <a:bodyPr wrap="square" rtlCol="0">
            <a:spAutoFit/>
          </a:bodyPr>
          <a:lstStyle/>
          <a:p>
            <a:r>
              <a:rPr lang="it-IT" sz="1200" b="1" dirty="0" smtClean="0">
                <a:solidFill>
                  <a:srgbClr val="002060"/>
                </a:solidFill>
              </a:rPr>
              <a:t>Relazione istruttoria (</a:t>
            </a:r>
            <a:r>
              <a:rPr lang="it-IT" sz="1200" b="1" dirty="0" smtClean="0">
                <a:solidFill>
                  <a:srgbClr val="002060"/>
                </a:solidFill>
              </a:rPr>
              <a:t>FRIE</a:t>
            </a:r>
            <a:r>
              <a:rPr lang="it-IT" sz="1200" b="1" dirty="0" smtClean="0">
                <a:solidFill>
                  <a:srgbClr val="002060"/>
                </a:solidFill>
              </a:rPr>
              <a:t>) / istanza (FS) presentata ma non ancora oggetto di deliberazione da parte del Comitato  </a:t>
            </a:r>
            <a:endParaRPr lang="it-IT" sz="1200" b="1" dirty="0">
              <a:solidFill>
                <a:srgbClr val="002060"/>
              </a:solidFill>
            </a:endParaRPr>
          </a:p>
        </p:txBody>
      </p:sp>
      <p:sp>
        <p:nvSpPr>
          <p:cNvPr id="10" name="CasellaDiTesto 9"/>
          <p:cNvSpPr txBox="1"/>
          <p:nvPr/>
        </p:nvSpPr>
        <p:spPr>
          <a:xfrm>
            <a:off x="2881968" y="2474303"/>
            <a:ext cx="1658069" cy="461665"/>
          </a:xfrm>
          <a:prstGeom prst="rect">
            <a:avLst/>
          </a:prstGeom>
          <a:noFill/>
        </p:spPr>
        <p:txBody>
          <a:bodyPr wrap="square" rtlCol="0">
            <a:spAutoFit/>
          </a:bodyPr>
          <a:lstStyle/>
          <a:p>
            <a:r>
              <a:rPr lang="it-IT" sz="1200" b="1" dirty="0" smtClean="0">
                <a:solidFill>
                  <a:srgbClr val="002060"/>
                </a:solidFill>
              </a:rPr>
              <a:t>Domanda presentata alla Banca</a:t>
            </a:r>
            <a:endParaRPr lang="it-IT" sz="1200" b="1" dirty="0">
              <a:solidFill>
                <a:srgbClr val="002060"/>
              </a:solidFill>
            </a:endParaRPr>
          </a:p>
        </p:txBody>
      </p:sp>
      <p:cxnSp>
        <p:nvCxnSpPr>
          <p:cNvPr id="12" name="Connettore diritto 11"/>
          <p:cNvCxnSpPr/>
          <p:nvPr/>
        </p:nvCxnSpPr>
        <p:spPr bwMode="auto">
          <a:xfrm>
            <a:off x="5076056" y="1341356"/>
            <a:ext cx="0" cy="1505403"/>
          </a:xfrm>
          <a:prstGeom prst="line">
            <a:avLst/>
          </a:prstGeom>
          <a:ln w="38100">
            <a:solidFill>
              <a:srgbClr val="002060"/>
            </a:solidFill>
            <a:headEnd type="none" w="med" len="med"/>
            <a:tailEnd type="none" w="med" len="med"/>
          </a:ln>
          <a:extLst/>
        </p:spPr>
        <p:style>
          <a:lnRef idx="1">
            <a:schemeClr val="accent4"/>
          </a:lnRef>
          <a:fillRef idx="0">
            <a:schemeClr val="accent4"/>
          </a:fillRef>
          <a:effectRef idx="0">
            <a:schemeClr val="accent4"/>
          </a:effectRef>
          <a:fontRef idx="minor">
            <a:schemeClr val="tx1"/>
          </a:fontRef>
        </p:style>
      </p:cxnSp>
      <p:sp>
        <p:nvSpPr>
          <p:cNvPr id="14" name="CasellaDiTesto 13"/>
          <p:cNvSpPr txBox="1"/>
          <p:nvPr/>
        </p:nvSpPr>
        <p:spPr>
          <a:xfrm>
            <a:off x="4499992" y="728029"/>
            <a:ext cx="1422462" cy="338554"/>
          </a:xfrm>
          <a:prstGeom prst="rect">
            <a:avLst/>
          </a:prstGeom>
          <a:noFill/>
        </p:spPr>
        <p:txBody>
          <a:bodyPr wrap="square" rtlCol="0">
            <a:spAutoFit/>
          </a:bodyPr>
          <a:lstStyle/>
          <a:p>
            <a:r>
              <a:rPr lang="it-IT" sz="1600" b="1" dirty="0" smtClean="0">
                <a:solidFill>
                  <a:srgbClr val="002060"/>
                </a:solidFill>
              </a:rPr>
              <a:t>28/02/2023</a:t>
            </a:r>
            <a:endParaRPr lang="it-IT" sz="1600" b="1" dirty="0">
              <a:solidFill>
                <a:srgbClr val="002060"/>
              </a:solidFill>
            </a:endParaRPr>
          </a:p>
        </p:txBody>
      </p:sp>
      <p:sp>
        <p:nvSpPr>
          <p:cNvPr id="15" name="Freccia circolare in giù 14"/>
          <p:cNvSpPr/>
          <p:nvPr/>
        </p:nvSpPr>
        <p:spPr bwMode="auto">
          <a:xfrm>
            <a:off x="5292080" y="1056846"/>
            <a:ext cx="2376264" cy="698549"/>
          </a:xfrm>
          <a:prstGeom prst="curvedDownArrow">
            <a:avLst/>
          </a:prstGeom>
          <a:solidFill>
            <a:srgbClr val="99C1D3">
              <a:alpha val="25999"/>
            </a:srgb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17" name="CasellaDiTesto 16"/>
          <p:cNvSpPr txBox="1"/>
          <p:nvPr/>
        </p:nvSpPr>
        <p:spPr>
          <a:xfrm>
            <a:off x="5193983" y="3622551"/>
            <a:ext cx="3780470" cy="1384995"/>
          </a:xfrm>
          <a:prstGeom prst="rect">
            <a:avLst/>
          </a:prstGeom>
          <a:noFill/>
        </p:spPr>
        <p:txBody>
          <a:bodyPr wrap="square">
            <a:spAutoFit/>
          </a:bodyPr>
          <a:lstStyle/>
          <a:p>
            <a:pPr algn="just">
              <a:defRPr/>
            </a:pPr>
            <a:r>
              <a:rPr lang="it-IT" sz="1200" dirty="0" smtClean="0">
                <a:solidFill>
                  <a:srgbClr val="002060"/>
                </a:solidFill>
                <a:sym typeface="Wingdings" panose="05000000000000000000" pitchFamily="2" charset="2"/>
              </a:rPr>
              <a:t>CASO 1  in seguito a deliberazione positiva da parte del Comitato di gestione, la banca potrà procedere alla stipulazione del contratto di finanziamento </a:t>
            </a:r>
          </a:p>
          <a:p>
            <a:pPr algn="just">
              <a:defRPr/>
            </a:pPr>
            <a:r>
              <a:rPr lang="it-IT" sz="1200" dirty="0" smtClean="0">
                <a:solidFill>
                  <a:srgbClr val="002060"/>
                </a:solidFill>
                <a:sym typeface="Wingdings" panose="05000000000000000000" pitchFamily="2" charset="2"/>
              </a:rPr>
              <a:t>CASO 2  la banca potrà completare l’istruttoria bancaria ed inviare al Comitato di gestione la relazione istruttoria per procedere alla deliberazione e successivamente in caso di esito positivo stipulare il contratto di finanziamento </a:t>
            </a:r>
            <a:endParaRPr lang="it-IT" sz="900" dirty="0">
              <a:solidFill>
                <a:srgbClr val="002060"/>
              </a:solidFill>
            </a:endParaRPr>
          </a:p>
        </p:txBody>
      </p:sp>
      <p:sp>
        <p:nvSpPr>
          <p:cNvPr id="16" name="Rettangolo 15"/>
          <p:cNvSpPr/>
          <p:nvPr/>
        </p:nvSpPr>
        <p:spPr>
          <a:xfrm>
            <a:off x="509711" y="3622870"/>
            <a:ext cx="4570884" cy="830997"/>
          </a:xfrm>
          <a:prstGeom prst="rect">
            <a:avLst/>
          </a:prstGeom>
        </p:spPr>
        <p:txBody>
          <a:bodyPr wrap="square">
            <a:spAutoFit/>
          </a:bodyPr>
          <a:lstStyle/>
          <a:p>
            <a:pPr algn="just">
              <a:defRPr/>
            </a:pPr>
            <a:r>
              <a:rPr lang="it-IT" sz="1200" dirty="0">
                <a:solidFill>
                  <a:srgbClr val="002060"/>
                </a:solidFill>
              </a:rPr>
              <a:t>con riferimento alle pratiche concernenti i finanziamenti agevolati a valere </a:t>
            </a:r>
            <a:r>
              <a:rPr lang="it-IT" sz="1200" b="1" dirty="0">
                <a:solidFill>
                  <a:srgbClr val="002060"/>
                </a:solidFill>
              </a:rPr>
              <a:t>sul FRIE</a:t>
            </a:r>
            <a:r>
              <a:rPr lang="it-IT" sz="1200" dirty="0">
                <a:solidFill>
                  <a:srgbClr val="002060"/>
                </a:solidFill>
              </a:rPr>
              <a:t>, </a:t>
            </a:r>
            <a:r>
              <a:rPr lang="it-IT" sz="1200" dirty="0" smtClean="0">
                <a:solidFill>
                  <a:srgbClr val="002060"/>
                </a:solidFill>
              </a:rPr>
              <a:t>le </a:t>
            </a:r>
            <a:r>
              <a:rPr lang="it-IT" sz="1200" dirty="0">
                <a:solidFill>
                  <a:srgbClr val="002060"/>
                </a:solidFill>
              </a:rPr>
              <a:t>garanzie del Fondo regionale di garanzia per le PMI ed </a:t>
            </a:r>
            <a:r>
              <a:rPr lang="it-IT" sz="1200" dirty="0" smtClean="0">
                <a:solidFill>
                  <a:srgbClr val="002060"/>
                </a:solidFill>
              </a:rPr>
              <a:t>i </a:t>
            </a:r>
            <a:r>
              <a:rPr lang="it-IT" sz="1200" dirty="0">
                <a:solidFill>
                  <a:srgbClr val="002060"/>
                </a:solidFill>
              </a:rPr>
              <a:t>finanziamenti agevolati a valere sulla Sezione per i distretti industriali della sedia e del </a:t>
            </a:r>
            <a:r>
              <a:rPr lang="it-IT" sz="1200" dirty="0" smtClean="0">
                <a:solidFill>
                  <a:srgbClr val="002060"/>
                </a:solidFill>
              </a:rPr>
              <a:t>mobile</a:t>
            </a:r>
            <a:endParaRPr lang="it-IT" sz="1200" dirty="0">
              <a:solidFill>
                <a:srgbClr val="002060"/>
              </a:solidFill>
              <a:sym typeface="Wingdings" panose="05000000000000000000" pitchFamily="2" charset="2"/>
            </a:endParaRPr>
          </a:p>
        </p:txBody>
      </p:sp>
      <p:sp>
        <p:nvSpPr>
          <p:cNvPr id="18" name="CasellaDiTesto 17"/>
          <p:cNvSpPr txBox="1"/>
          <p:nvPr/>
        </p:nvSpPr>
        <p:spPr>
          <a:xfrm>
            <a:off x="692005" y="1115046"/>
            <a:ext cx="864097" cy="246221"/>
          </a:xfrm>
          <a:prstGeom prst="rect">
            <a:avLst/>
          </a:prstGeom>
          <a:noFill/>
        </p:spPr>
        <p:txBody>
          <a:bodyPr wrap="square" rtlCol="0">
            <a:spAutoFit/>
          </a:bodyPr>
          <a:lstStyle/>
          <a:p>
            <a:r>
              <a:rPr lang="it-IT" sz="1000" dirty="0" smtClean="0">
                <a:solidFill>
                  <a:srgbClr val="002060"/>
                </a:solidFill>
              </a:rPr>
              <a:t>CASO 1</a:t>
            </a:r>
            <a:endParaRPr lang="it-IT" sz="1000" dirty="0">
              <a:solidFill>
                <a:srgbClr val="002060"/>
              </a:solidFill>
            </a:endParaRPr>
          </a:p>
        </p:txBody>
      </p:sp>
      <p:sp>
        <p:nvSpPr>
          <p:cNvPr id="20" name="CasellaDiTesto 19"/>
          <p:cNvSpPr txBox="1"/>
          <p:nvPr/>
        </p:nvSpPr>
        <p:spPr>
          <a:xfrm>
            <a:off x="2781085" y="2237208"/>
            <a:ext cx="864097" cy="246221"/>
          </a:xfrm>
          <a:prstGeom prst="rect">
            <a:avLst/>
          </a:prstGeom>
          <a:noFill/>
        </p:spPr>
        <p:txBody>
          <a:bodyPr wrap="square" rtlCol="0">
            <a:spAutoFit/>
          </a:bodyPr>
          <a:lstStyle/>
          <a:p>
            <a:r>
              <a:rPr lang="it-IT" sz="1000" dirty="0" smtClean="0">
                <a:solidFill>
                  <a:srgbClr val="002060"/>
                </a:solidFill>
              </a:rPr>
              <a:t>CASO 2</a:t>
            </a:r>
            <a:endParaRPr lang="it-IT" sz="1000" dirty="0">
              <a:solidFill>
                <a:srgbClr val="002060"/>
              </a:solidFill>
            </a:endParaRPr>
          </a:p>
        </p:txBody>
      </p:sp>
      <p:sp>
        <p:nvSpPr>
          <p:cNvPr id="19" name="Rettangolo 18"/>
          <p:cNvSpPr/>
          <p:nvPr/>
        </p:nvSpPr>
        <p:spPr>
          <a:xfrm>
            <a:off x="505172" y="5089464"/>
            <a:ext cx="4572000" cy="461665"/>
          </a:xfrm>
          <a:prstGeom prst="rect">
            <a:avLst/>
          </a:prstGeom>
        </p:spPr>
        <p:txBody>
          <a:bodyPr wrap="square">
            <a:spAutoFit/>
          </a:bodyPr>
          <a:lstStyle/>
          <a:p>
            <a:r>
              <a:rPr lang="it-IT" sz="1200" dirty="0">
                <a:solidFill>
                  <a:srgbClr val="002060"/>
                </a:solidFill>
                <a:ea typeface="Times New Roman" panose="02020603050405020304" pitchFamily="18" charset="0"/>
                <a:cs typeface="Times New Roman" panose="02020603050405020304" pitchFamily="18" charset="0"/>
              </a:rPr>
              <a:t>con riferimento alle pratiche concernenti i finanziamenti agevolati a valere sul </a:t>
            </a:r>
            <a:r>
              <a:rPr lang="it-IT" sz="1200" b="1" dirty="0">
                <a:solidFill>
                  <a:srgbClr val="002060"/>
                </a:solidFill>
                <a:ea typeface="Times New Roman" panose="02020603050405020304" pitchFamily="18" charset="0"/>
                <a:cs typeface="Times New Roman" panose="02020603050405020304" pitchFamily="18" charset="0"/>
              </a:rPr>
              <a:t>Fondo per sviluppo </a:t>
            </a:r>
            <a:endParaRPr lang="it-IT" sz="1200" b="1" dirty="0">
              <a:solidFill>
                <a:srgbClr val="002060"/>
              </a:solidFill>
            </a:endParaRPr>
          </a:p>
        </p:txBody>
      </p:sp>
      <p:sp>
        <p:nvSpPr>
          <p:cNvPr id="23" name="CasellaDiTesto 22"/>
          <p:cNvSpPr txBox="1"/>
          <p:nvPr/>
        </p:nvSpPr>
        <p:spPr>
          <a:xfrm>
            <a:off x="5160117" y="5085184"/>
            <a:ext cx="3780470" cy="1384995"/>
          </a:xfrm>
          <a:prstGeom prst="rect">
            <a:avLst/>
          </a:prstGeom>
          <a:noFill/>
        </p:spPr>
        <p:txBody>
          <a:bodyPr wrap="square">
            <a:spAutoFit/>
          </a:bodyPr>
          <a:lstStyle/>
          <a:p>
            <a:pPr algn="just">
              <a:defRPr/>
            </a:pPr>
            <a:r>
              <a:rPr lang="it-IT" sz="1200" dirty="0" smtClean="0">
                <a:solidFill>
                  <a:srgbClr val="002060"/>
                </a:solidFill>
                <a:sym typeface="Wingdings" panose="05000000000000000000" pitchFamily="2" charset="2"/>
              </a:rPr>
              <a:t>CASO 1  in seguito a deliberazione positiva da parte del Comitato di gestione, la banca potrà procedere alla stipulazione del contratto di finanziamento </a:t>
            </a:r>
          </a:p>
          <a:p>
            <a:pPr algn="just">
              <a:defRPr/>
            </a:pPr>
            <a:r>
              <a:rPr lang="it-IT" sz="1200" dirty="0" smtClean="0">
                <a:solidFill>
                  <a:srgbClr val="002060"/>
                </a:solidFill>
                <a:sym typeface="Wingdings" panose="05000000000000000000" pitchFamily="2" charset="2"/>
              </a:rPr>
              <a:t>CASO 2  la banca potrà completare l’istruttoria bancaria ed inviare al Comitato di gestione l’istanza per procedere alla deliberazione e successivamente in caso di esito positivo stipulare il contratto di finanziamento </a:t>
            </a:r>
            <a:endParaRPr lang="it-IT" sz="900" dirty="0">
              <a:solidFill>
                <a:srgbClr val="002060"/>
              </a:solidFill>
            </a:endParaRPr>
          </a:p>
        </p:txBody>
      </p:sp>
      <p:sp>
        <p:nvSpPr>
          <p:cNvPr id="21" name="CasellaDiTesto 20"/>
          <p:cNvSpPr txBox="1"/>
          <p:nvPr/>
        </p:nvSpPr>
        <p:spPr>
          <a:xfrm>
            <a:off x="5662085" y="2449743"/>
            <a:ext cx="3312368" cy="523220"/>
          </a:xfrm>
          <a:prstGeom prst="rect">
            <a:avLst/>
          </a:prstGeom>
          <a:noFill/>
        </p:spPr>
        <p:txBody>
          <a:bodyPr wrap="square" rtlCol="0">
            <a:spAutoFit/>
          </a:bodyPr>
          <a:lstStyle/>
          <a:p>
            <a:pPr algn="ctr"/>
            <a:r>
              <a:rPr lang="it-IT" sz="1400" b="1" dirty="0" smtClean="0">
                <a:solidFill>
                  <a:srgbClr val="002060"/>
                </a:solidFill>
              </a:rPr>
              <a:t>Continuano ad applicarsi le vecchie convenzioni</a:t>
            </a:r>
            <a:endParaRPr lang="it-IT" sz="1400" b="1" dirty="0">
              <a:solidFill>
                <a:srgbClr val="002060"/>
              </a:solidFill>
            </a:endParaRPr>
          </a:p>
        </p:txBody>
      </p:sp>
      <p:sp>
        <p:nvSpPr>
          <p:cNvPr id="4" name="Freccia a destra con strisce 3"/>
          <p:cNvSpPr/>
          <p:nvPr/>
        </p:nvSpPr>
        <p:spPr bwMode="auto">
          <a:xfrm>
            <a:off x="4211960" y="3292654"/>
            <a:ext cx="2515348" cy="278687"/>
          </a:xfrm>
          <a:prstGeom prst="stripedRightArrow">
            <a:avLst>
              <a:gd name="adj1" fmla="val 100000"/>
              <a:gd name="adj2" fmla="val 50000"/>
            </a:avLst>
          </a:prstGeom>
          <a:solidFill>
            <a:srgbClr val="FFEDA3">
              <a:alpha val="25882"/>
            </a:srgbClr>
          </a:solidFill>
          <a:ln w="9525" cap="flat" cmpd="sng" algn="ctr">
            <a:solidFill>
              <a:srgbClr val="FFEDA3"/>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6" name="CasellaDiTesto 5"/>
          <p:cNvSpPr txBox="1"/>
          <p:nvPr/>
        </p:nvSpPr>
        <p:spPr>
          <a:xfrm>
            <a:off x="4716016" y="3269238"/>
            <a:ext cx="1872208" cy="307777"/>
          </a:xfrm>
          <a:prstGeom prst="rect">
            <a:avLst/>
          </a:prstGeom>
          <a:noFill/>
        </p:spPr>
        <p:txBody>
          <a:bodyPr wrap="square" rtlCol="0">
            <a:spAutoFit/>
          </a:bodyPr>
          <a:lstStyle/>
          <a:p>
            <a:r>
              <a:rPr lang="it-IT" sz="1400" b="1" dirty="0">
                <a:solidFill>
                  <a:srgbClr val="002060"/>
                </a:solidFill>
              </a:rPr>
              <a:t>d</a:t>
            </a:r>
            <a:r>
              <a:rPr lang="it-IT" sz="1400" b="1" dirty="0" smtClean="0">
                <a:solidFill>
                  <a:srgbClr val="002060"/>
                </a:solidFill>
              </a:rPr>
              <a:t>isciplina transitoria</a:t>
            </a:r>
            <a:endParaRPr lang="it-IT" sz="1400" b="1" dirty="0">
              <a:solidFill>
                <a:srgbClr val="002060"/>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ccia a destra 15"/>
          <p:cNvSpPr/>
          <p:nvPr/>
        </p:nvSpPr>
        <p:spPr bwMode="auto">
          <a:xfrm>
            <a:off x="2846215" y="2203968"/>
            <a:ext cx="2078947" cy="995340"/>
          </a:xfrm>
          <a:prstGeom prst="rightArrow">
            <a:avLst/>
          </a:prstGeom>
          <a:solidFill>
            <a:schemeClr val="accent5">
              <a:lumMod val="75000"/>
              <a:alpha val="25999"/>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3" name="Rectangle 2"/>
          <p:cNvSpPr txBox="1">
            <a:spLocks noChangeArrowheads="1"/>
          </p:cNvSpPr>
          <p:nvPr/>
        </p:nvSpPr>
        <p:spPr bwMode="auto">
          <a:xfrm>
            <a:off x="1979613" y="260648"/>
            <a:ext cx="7164387" cy="360040"/>
          </a:xfrm>
          <a:prstGeom prst="rect">
            <a:avLst/>
          </a:prstGeom>
          <a:solidFill>
            <a:schemeClr val="accent5">
              <a:lumMod val="90000"/>
            </a:schemeClr>
          </a:solidFill>
        </p:spPr>
        <p:txBody>
          <a:bodyPr anchor="ct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a:lstStyle>
          <a:p>
            <a:pPr algn="r" eaLnBrk="1" hangingPunct="1">
              <a:defRPr/>
            </a:pPr>
            <a:r>
              <a:rPr lang="it-IT" altLang="it-IT" b="1" kern="0" dirty="0" smtClean="0">
                <a:solidFill>
                  <a:srgbClr val="007697"/>
                </a:solidFill>
                <a:effectLst>
                  <a:outerShdw blurRad="38100" dist="38100" dir="2700000" algn="tl">
                    <a:srgbClr val="C0C0C0"/>
                  </a:outerShdw>
                </a:effectLst>
                <a:latin typeface="DecimaWE Rg" pitchFamily="2" charset="0"/>
              </a:rPr>
              <a:t>Banca che rinnoverà il convenzionamento con la Regione </a:t>
            </a:r>
            <a:endParaRPr lang="it-IT" altLang="it-IT" b="1" kern="0" dirty="0">
              <a:solidFill>
                <a:srgbClr val="007697"/>
              </a:solidFill>
              <a:effectLst>
                <a:outerShdw blurRad="38100" dist="38100" dir="2700000" algn="tl">
                  <a:srgbClr val="C0C0C0"/>
                </a:outerShdw>
              </a:effectLst>
              <a:latin typeface="DecimaWE Rg" pitchFamily="2" charset="0"/>
            </a:endParaRPr>
          </a:p>
        </p:txBody>
      </p:sp>
      <p:sp>
        <p:nvSpPr>
          <p:cNvPr id="5" name="Rettangolo 4"/>
          <p:cNvSpPr/>
          <p:nvPr/>
        </p:nvSpPr>
        <p:spPr>
          <a:xfrm>
            <a:off x="6304657" y="1755395"/>
            <a:ext cx="2027223" cy="707886"/>
          </a:xfrm>
          <a:prstGeom prst="rect">
            <a:avLst/>
          </a:prstGeom>
        </p:spPr>
        <p:txBody>
          <a:bodyPr wrap="square">
            <a:spAutoFit/>
          </a:bodyPr>
          <a:lstStyle/>
          <a:p>
            <a:pPr algn="ctr" eaLnBrk="1" hangingPunct="1">
              <a:spcAft>
                <a:spcPts val="0"/>
              </a:spcAft>
              <a:defRPr/>
            </a:pPr>
            <a:r>
              <a:rPr lang="it-IT" b="1" dirty="0" smtClean="0">
                <a:solidFill>
                  <a:schemeClr val="accent5">
                    <a:lumMod val="50000"/>
                  </a:schemeClr>
                </a:solidFill>
              </a:rPr>
              <a:t>COSA SUCCEDE </a:t>
            </a:r>
            <a:r>
              <a:rPr lang="it-IT" b="1" dirty="0" smtClean="0">
                <a:solidFill>
                  <a:schemeClr val="accent5">
                    <a:lumMod val="50000"/>
                  </a:schemeClr>
                </a:solidFill>
              </a:rPr>
              <a:t>dall’ 1/03/2023</a:t>
            </a:r>
            <a:r>
              <a:rPr lang="it-IT" b="1" dirty="0" smtClean="0">
                <a:solidFill>
                  <a:schemeClr val="accent5">
                    <a:lumMod val="50000"/>
                  </a:schemeClr>
                </a:solidFill>
              </a:rPr>
              <a:t>? </a:t>
            </a:r>
            <a:endParaRPr lang="it-IT" b="1" dirty="0">
              <a:solidFill>
                <a:schemeClr val="accent5">
                  <a:lumMod val="50000"/>
                </a:schemeClr>
              </a:solidFill>
            </a:endParaRPr>
          </a:p>
        </p:txBody>
      </p:sp>
      <p:sp>
        <p:nvSpPr>
          <p:cNvPr id="7" name="Freccia a destra 6"/>
          <p:cNvSpPr/>
          <p:nvPr/>
        </p:nvSpPr>
        <p:spPr bwMode="auto">
          <a:xfrm>
            <a:off x="755575" y="1029823"/>
            <a:ext cx="4248473" cy="1175041"/>
          </a:xfrm>
          <a:prstGeom prst="rightArrow">
            <a:avLst/>
          </a:prstGeom>
          <a:solidFill>
            <a:schemeClr val="accent5">
              <a:lumMod val="75000"/>
              <a:alpha val="25999"/>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8" name="CasellaDiTesto 7"/>
          <p:cNvSpPr txBox="1"/>
          <p:nvPr/>
        </p:nvSpPr>
        <p:spPr>
          <a:xfrm>
            <a:off x="780727" y="1293730"/>
            <a:ext cx="3802715" cy="646331"/>
          </a:xfrm>
          <a:prstGeom prst="rect">
            <a:avLst/>
          </a:prstGeom>
          <a:noFill/>
        </p:spPr>
        <p:txBody>
          <a:bodyPr wrap="square" rtlCol="0">
            <a:spAutoFit/>
          </a:bodyPr>
          <a:lstStyle/>
          <a:p>
            <a:r>
              <a:rPr lang="it-IT" sz="1200" b="1" dirty="0" smtClean="0">
                <a:solidFill>
                  <a:srgbClr val="002060"/>
                </a:solidFill>
              </a:rPr>
              <a:t>Relazione istruttoria (</a:t>
            </a:r>
            <a:r>
              <a:rPr lang="it-IT" sz="1200" b="1" smtClean="0">
                <a:solidFill>
                  <a:srgbClr val="002060"/>
                </a:solidFill>
              </a:rPr>
              <a:t>FRIE) / </a:t>
            </a:r>
            <a:r>
              <a:rPr lang="it-IT" sz="1200" b="1" dirty="0" smtClean="0">
                <a:solidFill>
                  <a:srgbClr val="002060"/>
                </a:solidFill>
              </a:rPr>
              <a:t>istanza (FS) presentata ma non ancora oggetto di deliberazione da parte del Comitato  </a:t>
            </a:r>
            <a:endParaRPr lang="it-IT" sz="1200" b="1" dirty="0">
              <a:solidFill>
                <a:srgbClr val="002060"/>
              </a:solidFill>
            </a:endParaRPr>
          </a:p>
        </p:txBody>
      </p:sp>
      <p:sp>
        <p:nvSpPr>
          <p:cNvPr id="10" name="CasellaDiTesto 9"/>
          <p:cNvSpPr txBox="1"/>
          <p:nvPr/>
        </p:nvSpPr>
        <p:spPr>
          <a:xfrm>
            <a:off x="2846215" y="2458352"/>
            <a:ext cx="1658069" cy="461665"/>
          </a:xfrm>
          <a:prstGeom prst="rect">
            <a:avLst/>
          </a:prstGeom>
          <a:noFill/>
        </p:spPr>
        <p:txBody>
          <a:bodyPr wrap="square" rtlCol="0">
            <a:spAutoFit/>
          </a:bodyPr>
          <a:lstStyle/>
          <a:p>
            <a:r>
              <a:rPr lang="it-IT" sz="1200" b="1" dirty="0" smtClean="0">
                <a:solidFill>
                  <a:srgbClr val="002060"/>
                </a:solidFill>
              </a:rPr>
              <a:t>Domanda presentata alla Banca</a:t>
            </a:r>
            <a:endParaRPr lang="it-IT" sz="1200" b="1" dirty="0">
              <a:solidFill>
                <a:srgbClr val="002060"/>
              </a:solidFill>
            </a:endParaRPr>
          </a:p>
        </p:txBody>
      </p:sp>
      <p:cxnSp>
        <p:nvCxnSpPr>
          <p:cNvPr id="12" name="Connettore diritto 11"/>
          <p:cNvCxnSpPr/>
          <p:nvPr/>
        </p:nvCxnSpPr>
        <p:spPr bwMode="auto">
          <a:xfrm>
            <a:off x="5076056" y="1341356"/>
            <a:ext cx="0" cy="1505403"/>
          </a:xfrm>
          <a:prstGeom prst="line">
            <a:avLst/>
          </a:prstGeom>
          <a:ln w="38100">
            <a:solidFill>
              <a:srgbClr val="002060"/>
            </a:solidFill>
            <a:headEnd type="none" w="med" len="med"/>
            <a:tailEnd type="none" w="med" len="med"/>
          </a:ln>
          <a:extLst/>
        </p:spPr>
        <p:style>
          <a:lnRef idx="1">
            <a:schemeClr val="accent4"/>
          </a:lnRef>
          <a:fillRef idx="0">
            <a:schemeClr val="accent4"/>
          </a:fillRef>
          <a:effectRef idx="0">
            <a:schemeClr val="accent4"/>
          </a:effectRef>
          <a:fontRef idx="minor">
            <a:schemeClr val="tx1"/>
          </a:fontRef>
        </p:style>
      </p:cxnSp>
      <p:sp>
        <p:nvSpPr>
          <p:cNvPr id="14" name="CasellaDiTesto 13"/>
          <p:cNvSpPr txBox="1"/>
          <p:nvPr/>
        </p:nvSpPr>
        <p:spPr>
          <a:xfrm>
            <a:off x="4499992" y="728029"/>
            <a:ext cx="1422462" cy="338554"/>
          </a:xfrm>
          <a:prstGeom prst="rect">
            <a:avLst/>
          </a:prstGeom>
          <a:noFill/>
        </p:spPr>
        <p:txBody>
          <a:bodyPr wrap="square" rtlCol="0">
            <a:spAutoFit/>
          </a:bodyPr>
          <a:lstStyle/>
          <a:p>
            <a:r>
              <a:rPr lang="it-IT" sz="1600" b="1" dirty="0" smtClean="0">
                <a:solidFill>
                  <a:srgbClr val="002060"/>
                </a:solidFill>
              </a:rPr>
              <a:t>28/02/2023</a:t>
            </a:r>
            <a:endParaRPr lang="it-IT" sz="1600" b="1" dirty="0">
              <a:solidFill>
                <a:srgbClr val="002060"/>
              </a:solidFill>
            </a:endParaRPr>
          </a:p>
        </p:txBody>
      </p:sp>
      <p:sp>
        <p:nvSpPr>
          <p:cNvPr id="15" name="Freccia circolare in giù 14"/>
          <p:cNvSpPr/>
          <p:nvPr/>
        </p:nvSpPr>
        <p:spPr bwMode="auto">
          <a:xfrm>
            <a:off x="5292080" y="1056846"/>
            <a:ext cx="2376264" cy="698549"/>
          </a:xfrm>
          <a:prstGeom prst="curvedDownArrow">
            <a:avLst/>
          </a:prstGeom>
          <a:solidFill>
            <a:srgbClr val="99C1D3">
              <a:alpha val="25999"/>
            </a:srgb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18" name="CasellaDiTesto 17"/>
          <p:cNvSpPr txBox="1"/>
          <p:nvPr/>
        </p:nvSpPr>
        <p:spPr>
          <a:xfrm>
            <a:off x="683567" y="1095135"/>
            <a:ext cx="864097" cy="246221"/>
          </a:xfrm>
          <a:prstGeom prst="rect">
            <a:avLst/>
          </a:prstGeom>
          <a:noFill/>
        </p:spPr>
        <p:txBody>
          <a:bodyPr wrap="square" rtlCol="0">
            <a:spAutoFit/>
          </a:bodyPr>
          <a:lstStyle/>
          <a:p>
            <a:r>
              <a:rPr lang="it-IT" sz="1000" dirty="0" smtClean="0">
                <a:solidFill>
                  <a:srgbClr val="002060"/>
                </a:solidFill>
              </a:rPr>
              <a:t>CASO 1</a:t>
            </a:r>
            <a:endParaRPr lang="it-IT" sz="1000" dirty="0">
              <a:solidFill>
                <a:srgbClr val="002060"/>
              </a:solidFill>
            </a:endParaRPr>
          </a:p>
        </p:txBody>
      </p:sp>
      <p:sp>
        <p:nvSpPr>
          <p:cNvPr id="20" name="CasellaDiTesto 19"/>
          <p:cNvSpPr txBox="1"/>
          <p:nvPr/>
        </p:nvSpPr>
        <p:spPr>
          <a:xfrm>
            <a:off x="2767329" y="2235456"/>
            <a:ext cx="864097" cy="246221"/>
          </a:xfrm>
          <a:prstGeom prst="rect">
            <a:avLst/>
          </a:prstGeom>
          <a:noFill/>
        </p:spPr>
        <p:txBody>
          <a:bodyPr wrap="square" rtlCol="0">
            <a:spAutoFit/>
          </a:bodyPr>
          <a:lstStyle/>
          <a:p>
            <a:r>
              <a:rPr lang="it-IT" sz="1000" dirty="0" smtClean="0">
                <a:solidFill>
                  <a:srgbClr val="002060"/>
                </a:solidFill>
              </a:rPr>
              <a:t>CASO 2</a:t>
            </a:r>
            <a:endParaRPr lang="it-IT" sz="1000" dirty="0">
              <a:solidFill>
                <a:srgbClr val="002060"/>
              </a:solidFill>
            </a:endParaRPr>
          </a:p>
        </p:txBody>
      </p:sp>
      <p:sp>
        <p:nvSpPr>
          <p:cNvPr id="21" name="CasellaDiTesto 20"/>
          <p:cNvSpPr txBox="1"/>
          <p:nvPr/>
        </p:nvSpPr>
        <p:spPr>
          <a:xfrm>
            <a:off x="5662085" y="2449743"/>
            <a:ext cx="3312368" cy="738664"/>
          </a:xfrm>
          <a:prstGeom prst="rect">
            <a:avLst/>
          </a:prstGeom>
          <a:noFill/>
        </p:spPr>
        <p:txBody>
          <a:bodyPr wrap="square" rtlCol="0">
            <a:spAutoFit/>
          </a:bodyPr>
          <a:lstStyle/>
          <a:p>
            <a:pPr algn="ctr"/>
            <a:r>
              <a:rPr lang="it-IT" sz="1400" b="1" dirty="0" smtClean="0">
                <a:solidFill>
                  <a:srgbClr val="002060"/>
                </a:solidFill>
              </a:rPr>
              <a:t>Continuano ad applicarsi le vecchie convenzioni + alcuni articoli delle nuove convenzioni </a:t>
            </a:r>
            <a:endParaRPr lang="it-IT" sz="1400" b="1" dirty="0">
              <a:solidFill>
                <a:srgbClr val="002060"/>
              </a:solidFill>
            </a:endParaRPr>
          </a:p>
        </p:txBody>
      </p:sp>
      <p:sp>
        <p:nvSpPr>
          <p:cNvPr id="2" name="CasellaDiTesto 1"/>
          <p:cNvSpPr txBox="1"/>
          <p:nvPr/>
        </p:nvSpPr>
        <p:spPr>
          <a:xfrm>
            <a:off x="780726" y="3751492"/>
            <a:ext cx="7967737" cy="2769989"/>
          </a:xfrm>
          <a:prstGeom prst="rect">
            <a:avLst/>
          </a:prstGeom>
          <a:noFill/>
        </p:spPr>
        <p:txBody>
          <a:bodyPr wrap="square" rtlCol="0">
            <a:spAutoFit/>
          </a:bodyPr>
          <a:lstStyle/>
          <a:p>
            <a:pPr algn="just"/>
            <a:r>
              <a:rPr lang="it-IT" sz="1200" u="sng" dirty="0" smtClean="0">
                <a:solidFill>
                  <a:srgbClr val="002060"/>
                </a:solidFill>
              </a:rPr>
              <a:t>NOVITÀ</a:t>
            </a:r>
          </a:p>
          <a:p>
            <a:pPr marL="342900" indent="-342900" algn="just">
              <a:spcAft>
                <a:spcPts val="1200"/>
              </a:spcAft>
              <a:buAutoNum type="arabicPeriod"/>
            </a:pPr>
            <a:r>
              <a:rPr lang="it-IT" sz="1200" dirty="0" smtClean="0">
                <a:solidFill>
                  <a:srgbClr val="002060"/>
                </a:solidFill>
              </a:rPr>
              <a:t>Possibilità per altra banca convenzionata di subentrare nel rapporto tra l’impresa beneficiaria e la Banca assumendosene obblighi e responsabilità prima della stipulazione del contratto di finanziamento (</a:t>
            </a:r>
            <a:r>
              <a:rPr lang="it-IT" sz="1100" dirty="0" smtClean="0">
                <a:solidFill>
                  <a:srgbClr val="002060"/>
                </a:solidFill>
              </a:rPr>
              <a:t>art. 6 c. 2 </a:t>
            </a:r>
            <a:r>
              <a:rPr lang="it-IT" sz="1100" dirty="0">
                <a:solidFill>
                  <a:srgbClr val="002060"/>
                </a:solidFill>
              </a:rPr>
              <a:t>C</a:t>
            </a:r>
            <a:r>
              <a:rPr lang="it-IT" sz="1100" dirty="0" smtClean="0">
                <a:solidFill>
                  <a:srgbClr val="002060"/>
                </a:solidFill>
              </a:rPr>
              <a:t>onvenzione </a:t>
            </a:r>
            <a:r>
              <a:rPr lang="it-IT" sz="1100" dirty="0">
                <a:solidFill>
                  <a:srgbClr val="002060"/>
                </a:solidFill>
              </a:rPr>
              <a:t>FRIE </a:t>
            </a:r>
            <a:r>
              <a:rPr lang="it-IT" sz="1100" dirty="0" smtClean="0">
                <a:solidFill>
                  <a:srgbClr val="002060"/>
                </a:solidFill>
              </a:rPr>
              <a:t>e Convenzione </a:t>
            </a:r>
            <a:r>
              <a:rPr lang="it-IT" sz="1100" dirty="0">
                <a:solidFill>
                  <a:srgbClr val="002060"/>
                </a:solidFill>
              </a:rPr>
              <a:t>Investimento e sviluppo, Capitalizzazione, Consolidamento e Liquidità</a:t>
            </a:r>
            <a:r>
              <a:rPr lang="it-IT" sz="1200" dirty="0">
                <a:solidFill>
                  <a:srgbClr val="002060"/>
                </a:solidFill>
              </a:rPr>
              <a:t> </a:t>
            </a:r>
            <a:r>
              <a:rPr lang="it-IT" sz="1200" dirty="0" smtClean="0">
                <a:solidFill>
                  <a:srgbClr val="002060"/>
                </a:solidFill>
              </a:rPr>
              <a:t>) </a:t>
            </a:r>
            <a:r>
              <a:rPr lang="it-IT" sz="1200" dirty="0" smtClean="0">
                <a:solidFill>
                  <a:srgbClr val="002060"/>
                </a:solidFill>
                <a:sym typeface="Wingdings" panose="05000000000000000000" pitchFamily="2" charset="2"/>
              </a:rPr>
              <a:t> necessario consenso di entrambe le banche e dell’impresa</a:t>
            </a:r>
            <a:endParaRPr lang="it-IT" sz="1200" dirty="0" smtClean="0">
              <a:solidFill>
                <a:srgbClr val="002060"/>
              </a:solidFill>
            </a:endParaRPr>
          </a:p>
          <a:p>
            <a:pPr marL="342900" indent="-342900" algn="just">
              <a:spcAft>
                <a:spcPts val="1200"/>
              </a:spcAft>
              <a:buAutoNum type="arabicPeriod"/>
            </a:pPr>
            <a:r>
              <a:rPr lang="it-IT" sz="1200" dirty="0" smtClean="0">
                <a:solidFill>
                  <a:srgbClr val="002060"/>
                </a:solidFill>
              </a:rPr>
              <a:t>Possibilità per la Banca di chiedere al Comitato di gestione che siano autorizzati slittamenti di rate e rateizzazioni dell’arretrato  </a:t>
            </a:r>
            <a:r>
              <a:rPr lang="it-IT" sz="1200" dirty="0">
                <a:solidFill>
                  <a:srgbClr val="002060"/>
                </a:solidFill>
              </a:rPr>
              <a:t>(</a:t>
            </a:r>
            <a:r>
              <a:rPr lang="it-IT" sz="1100" dirty="0">
                <a:solidFill>
                  <a:srgbClr val="002060"/>
                </a:solidFill>
              </a:rPr>
              <a:t>art. 6 c. Convenzione FRIE </a:t>
            </a:r>
            <a:r>
              <a:rPr lang="it-IT" sz="1100" dirty="0" smtClean="0">
                <a:solidFill>
                  <a:srgbClr val="002060"/>
                </a:solidFill>
              </a:rPr>
              <a:t>e art. 6 c. </a:t>
            </a:r>
            <a:r>
              <a:rPr lang="it-IT" sz="1100" dirty="0">
                <a:solidFill>
                  <a:srgbClr val="002060"/>
                </a:solidFill>
              </a:rPr>
              <a:t>6 Convenzione Investimento e sviluppo, Capitalizzazione, Consolidamento e Liquidità</a:t>
            </a:r>
            <a:r>
              <a:rPr lang="it-IT" sz="1200" dirty="0" smtClean="0">
                <a:solidFill>
                  <a:srgbClr val="002060"/>
                </a:solidFill>
              </a:rPr>
              <a:t>) </a:t>
            </a:r>
          </a:p>
          <a:p>
            <a:pPr marL="342900" indent="-342900" algn="just">
              <a:spcAft>
                <a:spcPts val="1200"/>
              </a:spcAft>
              <a:buAutoNum type="arabicPeriod"/>
            </a:pPr>
            <a:r>
              <a:rPr lang="it-IT" sz="1200" dirty="0" smtClean="0">
                <a:solidFill>
                  <a:srgbClr val="002060"/>
                </a:solidFill>
              </a:rPr>
              <a:t>Possibilità per altra banca convenzionata </a:t>
            </a:r>
            <a:r>
              <a:rPr lang="it-IT" sz="1200" dirty="0" smtClean="0">
                <a:solidFill>
                  <a:srgbClr val="002060"/>
                </a:solidFill>
              </a:rPr>
              <a:t>di </a:t>
            </a:r>
            <a:r>
              <a:rPr lang="it-IT" sz="1200" dirty="0" smtClean="0">
                <a:solidFill>
                  <a:srgbClr val="002060"/>
                </a:solidFill>
              </a:rPr>
              <a:t>subentrare alla Banca assumendosi obblighi e responsabilità anche successivamente alla stipulazione del contratto (</a:t>
            </a:r>
            <a:r>
              <a:rPr lang="it-IT" sz="1100" dirty="0" smtClean="0">
                <a:solidFill>
                  <a:srgbClr val="002060"/>
                </a:solidFill>
              </a:rPr>
              <a:t>art. 6 c.5 </a:t>
            </a:r>
            <a:r>
              <a:rPr lang="it-IT" sz="1100" dirty="0">
                <a:solidFill>
                  <a:srgbClr val="002060"/>
                </a:solidFill>
              </a:rPr>
              <a:t>Convenzione FRIE </a:t>
            </a:r>
            <a:r>
              <a:rPr lang="it-IT" sz="1100" dirty="0" smtClean="0">
                <a:solidFill>
                  <a:srgbClr val="002060"/>
                </a:solidFill>
              </a:rPr>
              <a:t>e art. 6 c.8 </a:t>
            </a:r>
            <a:r>
              <a:rPr lang="it-IT" sz="1100" dirty="0">
                <a:solidFill>
                  <a:srgbClr val="002060"/>
                </a:solidFill>
              </a:rPr>
              <a:t>Convenzione Investimento e sviluppo, Capitalizzazione, Consolidamento e Liquidità </a:t>
            </a:r>
            <a:r>
              <a:rPr lang="it-IT" sz="1200" dirty="0" smtClean="0">
                <a:solidFill>
                  <a:srgbClr val="002060"/>
                </a:solidFill>
              </a:rPr>
              <a:t>) </a:t>
            </a:r>
            <a:r>
              <a:rPr lang="it-IT" sz="1200" dirty="0">
                <a:solidFill>
                  <a:srgbClr val="002060"/>
                </a:solidFill>
                <a:sym typeface="Wingdings" panose="05000000000000000000" pitchFamily="2" charset="2"/>
              </a:rPr>
              <a:t> necessario consenso di entrambe le banche e dell’impresa</a:t>
            </a:r>
            <a:endParaRPr lang="it-IT" sz="1200" dirty="0" smtClean="0">
              <a:solidFill>
                <a:srgbClr val="002060"/>
              </a:solidFill>
            </a:endParaRPr>
          </a:p>
          <a:p>
            <a:pPr marL="342900" indent="-342900" algn="just">
              <a:spcAft>
                <a:spcPts val="1200"/>
              </a:spcAft>
              <a:buAutoNum type="arabicPeriod"/>
            </a:pPr>
            <a:r>
              <a:rPr lang="it-IT" sz="1200" dirty="0" smtClean="0">
                <a:solidFill>
                  <a:srgbClr val="002060"/>
                </a:solidFill>
              </a:rPr>
              <a:t>Possibilità da parte della Banca di proporre al Comitato di gestione l’autorizzazione al rimborso parziale nei casi previsti all’articolo </a:t>
            </a:r>
            <a:r>
              <a:rPr lang="it-IT" sz="1200" dirty="0">
                <a:solidFill>
                  <a:srgbClr val="002060"/>
                </a:solidFill>
              </a:rPr>
              <a:t>12 c.3 Convenzione </a:t>
            </a:r>
            <a:r>
              <a:rPr lang="it-IT" sz="1200" dirty="0" smtClean="0">
                <a:solidFill>
                  <a:srgbClr val="002060"/>
                </a:solidFill>
              </a:rPr>
              <a:t>FRIE  e all’articolo </a:t>
            </a:r>
            <a:r>
              <a:rPr lang="it-IT" sz="1200" dirty="0">
                <a:solidFill>
                  <a:srgbClr val="002060"/>
                </a:solidFill>
              </a:rPr>
              <a:t>11 c.3 Convenzione Investimento e sviluppo, Capitalizzazione, Consolidamento e Liquidità </a:t>
            </a:r>
            <a:endParaRPr lang="it-IT" sz="1200" dirty="0" smtClean="0">
              <a:solidFill>
                <a:srgbClr val="002060"/>
              </a:solidFill>
            </a:endParaRPr>
          </a:p>
        </p:txBody>
      </p:sp>
    </p:spTree>
    <p:extLst>
      <p:ext uri="{BB962C8B-B14F-4D97-AF65-F5344CB8AC3E}">
        <p14:creationId xmlns:p14="http://schemas.microsoft.com/office/powerpoint/2010/main" val="409540952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1"/>
          <p:cNvSpPr txBox="1">
            <a:spLocks noChangeArrowheads="1"/>
          </p:cNvSpPr>
          <p:nvPr/>
        </p:nvSpPr>
        <p:spPr bwMode="auto">
          <a:xfrm>
            <a:off x="900113" y="1052513"/>
            <a:ext cx="7713662" cy="5113337"/>
          </a:xfrm>
          <a:prstGeom prst="rect">
            <a:avLst/>
          </a:prstGeom>
          <a:ln/>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chor="ctr"/>
          <a:lst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a:lstStyle>
          <a:p>
            <a:pPr algn="ctr" eaLnBrk="1" hangingPunct="1">
              <a:buFontTx/>
              <a:buNone/>
              <a:defRPr/>
            </a:pPr>
            <a:r>
              <a:rPr lang="it-IT" altLang="it-IT" sz="2400" b="1" dirty="0">
                <a:solidFill>
                  <a:srgbClr val="002060"/>
                </a:solidFill>
                <a:effectLst>
                  <a:outerShdw blurRad="38100" dist="38100" dir="2700000" algn="tl">
                    <a:srgbClr val="C0C0C0"/>
                  </a:outerShdw>
                </a:effectLst>
              </a:rPr>
              <a:t>Direzione centrale</a:t>
            </a:r>
            <a:br>
              <a:rPr lang="it-IT" altLang="it-IT" sz="2400" b="1" dirty="0">
                <a:solidFill>
                  <a:srgbClr val="002060"/>
                </a:solidFill>
                <a:effectLst>
                  <a:outerShdw blurRad="38100" dist="38100" dir="2700000" algn="tl">
                    <a:srgbClr val="C0C0C0"/>
                  </a:outerShdw>
                </a:effectLst>
              </a:rPr>
            </a:br>
            <a:r>
              <a:rPr lang="it-IT" altLang="it-IT" sz="2400" b="1" dirty="0">
                <a:solidFill>
                  <a:srgbClr val="002060"/>
                </a:solidFill>
                <a:effectLst>
                  <a:outerShdw blurRad="38100" dist="38100" dir="2700000" algn="tl">
                    <a:srgbClr val="C0C0C0"/>
                  </a:outerShdw>
                </a:effectLst>
              </a:rPr>
              <a:t>attività produttive e turismo</a:t>
            </a:r>
            <a:br>
              <a:rPr lang="it-IT" altLang="it-IT" sz="2400" b="1" dirty="0">
                <a:solidFill>
                  <a:srgbClr val="002060"/>
                </a:solidFill>
                <a:effectLst>
                  <a:outerShdw blurRad="38100" dist="38100" dir="2700000" algn="tl">
                    <a:srgbClr val="C0C0C0"/>
                  </a:outerShdw>
                </a:effectLst>
              </a:rPr>
            </a:br>
            <a:r>
              <a:rPr lang="it-IT" altLang="it-IT" sz="2400" b="1" dirty="0">
                <a:solidFill>
                  <a:srgbClr val="002060"/>
                </a:solidFill>
                <a:effectLst>
                  <a:outerShdw blurRad="38100" dist="38100" dir="2700000" algn="tl">
                    <a:srgbClr val="C0C0C0"/>
                  </a:outerShdw>
                </a:effectLst>
              </a:rPr>
              <a:t/>
            </a:r>
            <a:br>
              <a:rPr lang="it-IT" altLang="it-IT" sz="2400" b="1" dirty="0">
                <a:solidFill>
                  <a:srgbClr val="002060"/>
                </a:solidFill>
                <a:effectLst>
                  <a:outerShdw blurRad="38100" dist="38100" dir="2700000" algn="tl">
                    <a:srgbClr val="C0C0C0"/>
                  </a:outerShdw>
                </a:effectLst>
              </a:rPr>
            </a:br>
            <a:r>
              <a:rPr lang="it-IT" altLang="it-IT" sz="2400" b="1" dirty="0">
                <a:solidFill>
                  <a:srgbClr val="002060"/>
                </a:solidFill>
                <a:effectLst>
                  <a:outerShdw blurRad="38100" dist="38100" dir="2700000" algn="tl">
                    <a:srgbClr val="C0C0C0"/>
                  </a:outerShdw>
                </a:effectLst>
              </a:rPr>
              <a:t>Servizio per l’accesso al credito delle imprese</a:t>
            </a:r>
            <a:br>
              <a:rPr lang="it-IT" altLang="it-IT" sz="2400" b="1" dirty="0">
                <a:solidFill>
                  <a:srgbClr val="002060"/>
                </a:solidFill>
                <a:effectLst>
                  <a:outerShdw blurRad="38100" dist="38100" dir="2700000" algn="tl">
                    <a:srgbClr val="C0C0C0"/>
                  </a:outerShdw>
                </a:effectLst>
              </a:rPr>
            </a:br>
            <a:r>
              <a:rPr lang="it-IT" altLang="it-IT" sz="2400" b="1" dirty="0">
                <a:solidFill>
                  <a:srgbClr val="002060"/>
                </a:solidFill>
                <a:effectLst>
                  <a:outerShdw blurRad="38100" dist="38100" dir="2700000" algn="tl">
                    <a:srgbClr val="C0C0C0"/>
                  </a:outerShdw>
                </a:effectLst>
              </a:rPr>
              <a:t/>
            </a:r>
            <a:br>
              <a:rPr lang="it-IT" altLang="it-IT" sz="2400" b="1" dirty="0">
                <a:solidFill>
                  <a:srgbClr val="002060"/>
                </a:solidFill>
                <a:effectLst>
                  <a:outerShdw blurRad="38100" dist="38100" dir="2700000" algn="tl">
                    <a:srgbClr val="C0C0C0"/>
                  </a:outerShdw>
                </a:effectLst>
              </a:rPr>
            </a:br>
            <a:r>
              <a:rPr lang="it-IT" altLang="it-IT" sz="2400" b="1" dirty="0">
                <a:solidFill>
                  <a:srgbClr val="002060"/>
                </a:solidFill>
                <a:effectLst>
                  <a:outerShdw blurRad="38100" dist="38100" dir="2700000" algn="tl">
                    <a:srgbClr val="C0C0C0"/>
                  </a:outerShdw>
                </a:effectLst>
              </a:rPr>
              <a:t>Via Trento n. 2, Trieste</a:t>
            </a:r>
            <a:br>
              <a:rPr lang="it-IT" altLang="it-IT" sz="2400" b="1" dirty="0">
                <a:solidFill>
                  <a:srgbClr val="002060"/>
                </a:solidFill>
                <a:effectLst>
                  <a:outerShdw blurRad="38100" dist="38100" dir="2700000" algn="tl">
                    <a:srgbClr val="C0C0C0"/>
                  </a:outerShdw>
                </a:effectLst>
              </a:rPr>
            </a:br>
            <a:r>
              <a:rPr lang="it-IT" altLang="it-IT" sz="2400" b="1" dirty="0">
                <a:effectLst>
                  <a:outerShdw blurRad="38100" dist="38100" dir="2700000" algn="tl">
                    <a:srgbClr val="C0C0C0"/>
                  </a:outerShdw>
                </a:effectLst>
              </a:rPr>
              <a:t/>
            </a:r>
            <a:br>
              <a:rPr lang="it-IT" altLang="it-IT" sz="2400" b="1" dirty="0">
                <a:effectLst>
                  <a:outerShdw blurRad="38100" dist="38100" dir="2700000" algn="tl">
                    <a:srgbClr val="C0C0C0"/>
                  </a:outerShdw>
                </a:effectLst>
              </a:rPr>
            </a:br>
            <a:r>
              <a:rPr lang="it-IT" altLang="it-IT" sz="2400" b="1" dirty="0">
                <a:solidFill>
                  <a:schemeClr val="accent5">
                    <a:lumMod val="50000"/>
                  </a:schemeClr>
                </a:solidFill>
                <a:effectLst>
                  <a:outerShdw blurRad="38100" dist="38100" dir="2700000" algn="tl">
                    <a:srgbClr val="C0C0C0"/>
                  </a:outerShdw>
                </a:effectLst>
              </a:rPr>
              <a:t>credito@regione.fvg.it</a:t>
            </a:r>
            <a:br>
              <a:rPr lang="it-IT" altLang="it-IT" sz="2400" b="1" dirty="0">
                <a:solidFill>
                  <a:schemeClr val="accent5">
                    <a:lumMod val="50000"/>
                  </a:schemeClr>
                </a:solidFill>
                <a:effectLst>
                  <a:outerShdw blurRad="38100" dist="38100" dir="2700000" algn="tl">
                    <a:srgbClr val="C0C0C0"/>
                  </a:outerShdw>
                </a:effectLst>
              </a:rPr>
            </a:br>
            <a:r>
              <a:rPr lang="it-IT" altLang="it-IT" sz="2400" b="1" dirty="0">
                <a:solidFill>
                  <a:schemeClr val="accent5">
                    <a:lumMod val="50000"/>
                  </a:schemeClr>
                </a:solidFill>
                <a:effectLst>
                  <a:outerShdw blurRad="38100" dist="38100" dir="2700000" algn="tl">
                    <a:srgbClr val="C0C0C0"/>
                  </a:outerShdw>
                </a:effectLst>
              </a:rPr>
              <a:t/>
            </a:r>
            <a:br>
              <a:rPr lang="it-IT" altLang="it-IT" sz="2400" b="1" dirty="0">
                <a:solidFill>
                  <a:schemeClr val="accent5">
                    <a:lumMod val="50000"/>
                  </a:schemeClr>
                </a:solidFill>
                <a:effectLst>
                  <a:outerShdw blurRad="38100" dist="38100" dir="2700000" algn="tl">
                    <a:srgbClr val="C0C0C0"/>
                  </a:outerShdw>
                </a:effectLst>
              </a:rPr>
            </a:br>
            <a:r>
              <a:rPr lang="it-IT" altLang="it-IT" sz="2400" b="1" dirty="0">
                <a:solidFill>
                  <a:schemeClr val="accent5">
                    <a:lumMod val="50000"/>
                  </a:schemeClr>
                </a:solidFill>
                <a:effectLst>
                  <a:outerShdw blurRad="38100" dist="38100" dir="2700000" algn="tl">
                    <a:srgbClr val="C0C0C0"/>
                  </a:outerShdw>
                </a:effectLst>
              </a:rPr>
              <a:t>www.regione.fvg.it</a:t>
            </a:r>
            <a:r>
              <a:rPr lang="it-IT" altLang="it-IT" sz="2400" b="1" dirty="0">
                <a:solidFill>
                  <a:srgbClr val="009900"/>
                </a:solidFill>
                <a:effectLst>
                  <a:outerShdw blurRad="38100" dist="38100" dir="2700000" algn="tl">
                    <a:srgbClr val="C0C0C0"/>
                  </a:outerShdw>
                </a:effectLst>
              </a:rPr>
              <a:t/>
            </a:r>
            <a:br>
              <a:rPr lang="it-IT" altLang="it-IT" sz="2400" b="1" dirty="0">
                <a:solidFill>
                  <a:srgbClr val="009900"/>
                </a:solidFill>
                <a:effectLst>
                  <a:outerShdw blurRad="38100" dist="38100" dir="2700000" algn="tl">
                    <a:srgbClr val="C0C0C0"/>
                  </a:outerShdw>
                </a:effectLst>
              </a:rPr>
            </a:br>
            <a:endParaRPr lang="it-IT" altLang="it-IT" sz="2400" b="1" kern="0" dirty="0">
              <a:solidFill>
                <a:srgbClr val="002060"/>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asellaDiTesto 3"/>
          <p:cNvSpPr txBox="1">
            <a:spLocks noChangeArrowheads="1"/>
          </p:cNvSpPr>
          <p:nvPr/>
        </p:nvSpPr>
        <p:spPr bwMode="auto">
          <a:xfrm>
            <a:off x="781050" y="1544638"/>
            <a:ext cx="813593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DecimaWE Rg" panose="02000000000000000000" pitchFamily="2" charset="0"/>
              </a:defRPr>
            </a:lvl1pPr>
            <a:lvl2pPr marL="742950" indent="-285750">
              <a:spcBef>
                <a:spcPct val="20000"/>
              </a:spcBef>
              <a:buChar char="–"/>
              <a:defRPr sz="2800">
                <a:solidFill>
                  <a:schemeClr val="accent2"/>
                </a:solidFill>
                <a:latin typeface="DecimaWE Rg" panose="02000000000000000000" pitchFamily="2" charset="0"/>
              </a:defRPr>
            </a:lvl2pPr>
            <a:lvl3pPr marL="1143000" indent="-228600">
              <a:spcBef>
                <a:spcPct val="20000"/>
              </a:spcBef>
              <a:buChar char="•"/>
              <a:defRPr sz="2400">
                <a:solidFill>
                  <a:schemeClr val="accent2"/>
                </a:solidFill>
                <a:latin typeface="DecimaWE Rg" panose="02000000000000000000" pitchFamily="2" charset="0"/>
              </a:defRPr>
            </a:lvl3pPr>
            <a:lvl4pPr marL="1600200" indent="-228600">
              <a:spcBef>
                <a:spcPct val="20000"/>
              </a:spcBef>
              <a:buChar char="–"/>
              <a:defRPr sz="2000">
                <a:solidFill>
                  <a:schemeClr val="accent2"/>
                </a:solidFill>
                <a:latin typeface="DecimaWE Rg" panose="02000000000000000000" pitchFamily="2" charset="0"/>
              </a:defRPr>
            </a:lvl4pPr>
            <a:lvl5pPr marL="2057400" indent="-228600">
              <a:spcBef>
                <a:spcPct val="20000"/>
              </a:spcBef>
              <a:buChar char="»"/>
              <a:defRPr sz="2000">
                <a:solidFill>
                  <a:schemeClr val="accent2"/>
                </a:solidFill>
                <a:latin typeface="DecimaWE Rg" panose="02000000000000000000" pitchFamily="2" charset="0"/>
              </a:defRPr>
            </a:lvl5pPr>
            <a:lvl6pPr marL="2514600" indent="-228600" eaLnBrk="0" fontAlgn="base" hangingPunct="0">
              <a:spcBef>
                <a:spcPct val="20000"/>
              </a:spcBef>
              <a:spcAft>
                <a:spcPct val="0"/>
              </a:spcAft>
              <a:buChar char="»"/>
              <a:defRPr sz="2000">
                <a:solidFill>
                  <a:schemeClr val="accent2"/>
                </a:solidFill>
                <a:latin typeface="DecimaWE Rg" panose="02000000000000000000" pitchFamily="2" charset="0"/>
              </a:defRPr>
            </a:lvl6pPr>
            <a:lvl7pPr marL="2971800" indent="-228600" eaLnBrk="0" fontAlgn="base" hangingPunct="0">
              <a:spcBef>
                <a:spcPct val="20000"/>
              </a:spcBef>
              <a:spcAft>
                <a:spcPct val="0"/>
              </a:spcAft>
              <a:buChar char="»"/>
              <a:defRPr sz="2000">
                <a:solidFill>
                  <a:schemeClr val="accent2"/>
                </a:solidFill>
                <a:latin typeface="DecimaWE Rg" panose="02000000000000000000" pitchFamily="2" charset="0"/>
              </a:defRPr>
            </a:lvl7pPr>
            <a:lvl8pPr marL="3429000" indent="-228600" eaLnBrk="0" fontAlgn="base" hangingPunct="0">
              <a:spcBef>
                <a:spcPct val="20000"/>
              </a:spcBef>
              <a:spcAft>
                <a:spcPct val="0"/>
              </a:spcAft>
              <a:buChar char="»"/>
              <a:defRPr sz="2000">
                <a:solidFill>
                  <a:schemeClr val="accent2"/>
                </a:solidFill>
                <a:latin typeface="DecimaWE Rg" panose="02000000000000000000" pitchFamily="2" charset="0"/>
              </a:defRPr>
            </a:lvl8pPr>
            <a:lvl9pPr marL="3886200" indent="-228600" eaLnBrk="0" fontAlgn="base" hangingPunct="0">
              <a:spcBef>
                <a:spcPct val="20000"/>
              </a:spcBef>
              <a:spcAft>
                <a:spcPct val="0"/>
              </a:spcAft>
              <a:buChar char="»"/>
              <a:defRPr sz="2000">
                <a:solidFill>
                  <a:schemeClr val="accent2"/>
                </a:solidFill>
                <a:latin typeface="DecimaWE Rg" panose="02000000000000000000" pitchFamily="2" charset="0"/>
              </a:defRPr>
            </a:lvl9pPr>
          </a:lstStyle>
          <a:p>
            <a:pPr algn="ctr" eaLnBrk="1" hangingPunct="1">
              <a:spcBef>
                <a:spcPct val="0"/>
              </a:spcBef>
              <a:spcAft>
                <a:spcPts val="600"/>
              </a:spcAft>
              <a:buFontTx/>
              <a:buNone/>
            </a:pPr>
            <a:r>
              <a:rPr lang="it-IT" altLang="it-IT" sz="2000" b="1" dirty="0">
                <a:solidFill>
                  <a:srgbClr val="002060"/>
                </a:solidFill>
              </a:rPr>
              <a:t>ARTICOLO 2 </a:t>
            </a:r>
            <a:r>
              <a:rPr lang="it-IT" altLang="it-IT" sz="2000" dirty="0">
                <a:solidFill>
                  <a:srgbClr val="002060"/>
                </a:solidFill>
              </a:rPr>
              <a:t>*</a:t>
            </a:r>
            <a:r>
              <a:rPr lang="it-IT" altLang="it-IT" sz="2000" b="1" dirty="0">
                <a:solidFill>
                  <a:srgbClr val="002060"/>
                </a:solidFill>
              </a:rPr>
              <a:t> </a:t>
            </a:r>
          </a:p>
          <a:p>
            <a:pPr algn="just" eaLnBrk="1" hangingPunct="1">
              <a:spcBef>
                <a:spcPct val="0"/>
              </a:spcBef>
              <a:spcAft>
                <a:spcPct val="50000"/>
              </a:spcAft>
              <a:buFontTx/>
              <a:buNone/>
            </a:pPr>
            <a:r>
              <a:rPr lang="it-IT" altLang="it-IT" sz="1400" dirty="0">
                <a:solidFill>
                  <a:srgbClr val="002060"/>
                </a:solidFill>
              </a:rPr>
              <a:t>ai sensi del quale gli obiettivi in materia di accesso al credito sono perseguiti, tra l’altro, attraverso i seguenti </a:t>
            </a:r>
            <a:r>
              <a:rPr lang="it-IT" altLang="it-IT" sz="1400" b="1" dirty="0">
                <a:solidFill>
                  <a:srgbClr val="002060"/>
                </a:solidFill>
              </a:rPr>
              <a:t>strumenti di agevolazione:</a:t>
            </a:r>
          </a:p>
        </p:txBody>
      </p:sp>
      <p:graphicFrame>
        <p:nvGraphicFramePr>
          <p:cNvPr id="10" name="Tabella 9"/>
          <p:cNvGraphicFramePr>
            <a:graphicFrameLocks noGrp="1"/>
          </p:cNvGraphicFramePr>
          <p:nvPr>
            <p:extLst>
              <p:ext uri="{D42A27DB-BD31-4B8C-83A1-F6EECF244321}">
                <p14:modId xmlns:p14="http://schemas.microsoft.com/office/powerpoint/2010/main" val="2236845998"/>
              </p:ext>
            </p:extLst>
          </p:nvPr>
        </p:nvGraphicFramePr>
        <p:xfrm>
          <a:off x="827088" y="2530475"/>
          <a:ext cx="8064500" cy="4017356"/>
        </p:xfrm>
        <a:graphic>
          <a:graphicData uri="http://schemas.openxmlformats.org/drawingml/2006/table">
            <a:tbl>
              <a:tblPr firstRow="1" bandRow="1">
                <a:tableStyleId>{5C22544A-7EE6-4342-B048-85BDC9FD1C3A}</a:tableStyleId>
              </a:tblPr>
              <a:tblGrid>
                <a:gridCol w="360022">
                  <a:extLst>
                    <a:ext uri="{9D8B030D-6E8A-4147-A177-3AD203B41FA5}">
                      <a16:colId xmlns:a16="http://schemas.microsoft.com/office/drawing/2014/main" val="1547129739"/>
                    </a:ext>
                  </a:extLst>
                </a:gridCol>
                <a:gridCol w="1656103">
                  <a:extLst>
                    <a:ext uri="{9D8B030D-6E8A-4147-A177-3AD203B41FA5}">
                      <a16:colId xmlns:a16="http://schemas.microsoft.com/office/drawing/2014/main" val="1059561274"/>
                    </a:ext>
                  </a:extLst>
                </a:gridCol>
                <a:gridCol w="6048375">
                  <a:extLst>
                    <a:ext uri="{9D8B030D-6E8A-4147-A177-3AD203B41FA5}">
                      <a16:colId xmlns:a16="http://schemas.microsoft.com/office/drawing/2014/main" val="861838008"/>
                    </a:ext>
                  </a:extLst>
                </a:gridCol>
              </a:tblGrid>
              <a:tr h="267972">
                <a:tc>
                  <a:txBody>
                    <a:bodyPr/>
                    <a:lstStyle/>
                    <a:p>
                      <a:pPr algn="ctr"/>
                      <a:endParaRPr lang="it-IT" sz="1200" dirty="0"/>
                    </a:p>
                  </a:txBody>
                  <a:tcPr marL="91436" marR="91436" marT="45731" marB="45731">
                    <a:solidFill>
                      <a:srgbClr val="3787AF"/>
                    </a:solidFill>
                  </a:tcPr>
                </a:tc>
                <a:tc>
                  <a:txBody>
                    <a:bodyPr/>
                    <a:lstStyle/>
                    <a:p>
                      <a:pPr algn="ctr"/>
                      <a:r>
                        <a:rPr lang="it-IT" sz="1200" dirty="0" smtClean="0"/>
                        <a:t>Strumento </a:t>
                      </a:r>
                      <a:endParaRPr lang="it-IT" sz="1200" dirty="0"/>
                    </a:p>
                  </a:txBody>
                  <a:tcPr marL="91436" marR="91436" marT="45731" marB="45731">
                    <a:solidFill>
                      <a:srgbClr val="3787AF"/>
                    </a:solidFill>
                  </a:tcPr>
                </a:tc>
                <a:tc>
                  <a:txBody>
                    <a:bodyPr/>
                    <a:lstStyle/>
                    <a:p>
                      <a:r>
                        <a:rPr lang="it-IT" sz="1200" dirty="0" smtClean="0"/>
                        <a:t>      Descrizione </a:t>
                      </a:r>
                      <a:endParaRPr lang="it-IT" sz="1200" dirty="0"/>
                    </a:p>
                  </a:txBody>
                  <a:tcPr marL="91436" marR="91436" marT="45731" marB="45731">
                    <a:solidFill>
                      <a:srgbClr val="3787AF"/>
                    </a:solidFill>
                  </a:tcPr>
                </a:tc>
                <a:extLst>
                  <a:ext uri="{0D108BD9-81ED-4DB2-BD59-A6C34878D82A}">
                    <a16:rowId xmlns:a16="http://schemas.microsoft.com/office/drawing/2014/main" val="626785250"/>
                  </a:ext>
                </a:extLst>
              </a:tr>
              <a:tr h="1161140">
                <a:tc>
                  <a:txBody>
                    <a:bodyPr/>
                    <a:lstStyle/>
                    <a:p>
                      <a:pPr algn="l"/>
                      <a:r>
                        <a:rPr lang="it-IT" sz="1100" b="1" dirty="0" smtClean="0">
                          <a:solidFill>
                            <a:srgbClr val="002060"/>
                          </a:solidFill>
                        </a:rPr>
                        <a:t>a) </a:t>
                      </a:r>
                      <a:endParaRPr lang="it-IT" sz="1100" b="1" dirty="0">
                        <a:solidFill>
                          <a:srgbClr val="002060"/>
                        </a:solidFill>
                      </a:endParaRPr>
                    </a:p>
                  </a:txBody>
                  <a:tcPr marL="91436" marR="91436" marT="45731" marB="45731">
                    <a:solidFill>
                      <a:srgbClr val="99C1D3">
                        <a:alpha val="32000"/>
                      </a:srgbClr>
                    </a:solidFill>
                  </a:tcPr>
                </a:tc>
                <a:tc>
                  <a:txBody>
                    <a:bodyPr/>
                    <a:lstStyle/>
                    <a:p>
                      <a:pPr algn="l"/>
                      <a:r>
                        <a:rPr lang="it-IT" sz="1200" b="1" baseline="0" dirty="0" smtClean="0">
                          <a:solidFill>
                            <a:srgbClr val="002060"/>
                          </a:solidFill>
                        </a:rPr>
                        <a:t>Finanziamenti agevolati FRIE </a:t>
                      </a:r>
                      <a:endParaRPr lang="it-IT" sz="1200" b="1" dirty="0">
                        <a:solidFill>
                          <a:srgbClr val="002060"/>
                        </a:solidFill>
                      </a:endParaRPr>
                    </a:p>
                  </a:txBody>
                  <a:tcPr marL="91436" marR="91436" marT="45731" marB="45731">
                    <a:solidFill>
                      <a:srgbClr val="99C1D3">
                        <a:alpha val="32000"/>
                      </a:srgbClr>
                    </a:solidFill>
                  </a:tcPr>
                </a:tc>
                <a:tc>
                  <a:txBody>
                    <a:bodyPr/>
                    <a:lstStyle/>
                    <a:p>
                      <a:pPr marL="171450" indent="-171450" algn="just">
                        <a:buFont typeface="Arial" panose="020B0604020202020204" pitchFamily="34" charset="0"/>
                        <a:buChar char="•"/>
                      </a:pPr>
                      <a:r>
                        <a:rPr lang="it-IT" sz="1200" dirty="0" smtClean="0">
                          <a:solidFill>
                            <a:srgbClr val="002060"/>
                          </a:solidFill>
                        </a:rPr>
                        <a:t>mutui a tasso agevolato per la </a:t>
                      </a:r>
                      <a:r>
                        <a:rPr lang="it-IT" sz="1200" u="sng" dirty="0" smtClean="0">
                          <a:solidFill>
                            <a:srgbClr val="002060"/>
                          </a:solidFill>
                        </a:rPr>
                        <a:t>costruzione, la riattivazione, la trasformazione, l'ammodernamento e l'ampliamento di stabilimenti industriali e aziende artigiane, per costruzioni navali, per attività turistico-alberghiere e per altre iniziative necessarie allo sviluppo industriale</a:t>
                      </a:r>
                      <a:r>
                        <a:rPr lang="it-IT" sz="1200" dirty="0" smtClean="0">
                          <a:solidFill>
                            <a:srgbClr val="002060"/>
                          </a:solidFill>
                        </a:rPr>
                        <a:t>, in conformità alla normativa vigente in materia di Fondo di rotazione per iniziative economiche di cui alla legge 18 ottobre 1955, n. 908 (Costituzione del Fondo di rotazione per iniziative economiche nel territorio di Trieste e nella provincia di Gorizia);</a:t>
                      </a:r>
                      <a:endParaRPr lang="it-IT" sz="1200" dirty="0">
                        <a:solidFill>
                          <a:srgbClr val="002060"/>
                        </a:solidFill>
                      </a:endParaRPr>
                    </a:p>
                  </a:txBody>
                  <a:tcPr marL="91436" marR="91436" marT="45731" marB="45731">
                    <a:solidFill>
                      <a:srgbClr val="99C1D3">
                        <a:alpha val="32000"/>
                      </a:srgbClr>
                    </a:solidFill>
                  </a:tcPr>
                </a:tc>
                <a:extLst>
                  <a:ext uri="{0D108BD9-81ED-4DB2-BD59-A6C34878D82A}">
                    <a16:rowId xmlns:a16="http://schemas.microsoft.com/office/drawing/2014/main" val="3196748860"/>
                  </a:ext>
                </a:extLst>
              </a:tr>
              <a:tr h="803873">
                <a:tc>
                  <a:txBody>
                    <a:bodyPr/>
                    <a:lstStyle/>
                    <a:p>
                      <a:pPr algn="l"/>
                      <a:r>
                        <a:rPr lang="it-IT" sz="1100" b="1" dirty="0" smtClean="0">
                          <a:solidFill>
                            <a:srgbClr val="002060"/>
                          </a:solidFill>
                        </a:rPr>
                        <a:t>b) </a:t>
                      </a:r>
                      <a:endParaRPr lang="it-IT" sz="1100" b="1" dirty="0">
                        <a:solidFill>
                          <a:srgbClr val="002060"/>
                        </a:solidFill>
                      </a:endParaRPr>
                    </a:p>
                  </a:txBody>
                  <a:tcPr marL="91436" marR="91436" marT="45731" marB="45731">
                    <a:solidFill>
                      <a:srgbClr val="99C1D3">
                        <a:alpha val="32000"/>
                      </a:srgbClr>
                    </a:solidFill>
                  </a:tcPr>
                </a:tc>
                <a:tc>
                  <a:txBody>
                    <a:bodyPr/>
                    <a:lstStyle/>
                    <a:p>
                      <a:pPr algn="l"/>
                      <a:r>
                        <a:rPr lang="it-IT" sz="1200" b="1" dirty="0" smtClean="0">
                          <a:solidFill>
                            <a:srgbClr val="002060"/>
                          </a:solidFill>
                        </a:rPr>
                        <a:t>Finanziamenti</a:t>
                      </a:r>
                      <a:r>
                        <a:rPr lang="it-IT" sz="1200" b="1" baseline="0" dirty="0" smtClean="0">
                          <a:solidFill>
                            <a:srgbClr val="002060"/>
                          </a:solidFill>
                        </a:rPr>
                        <a:t> agevolati Investimento e Sviluppo </a:t>
                      </a:r>
                      <a:endParaRPr lang="it-IT" sz="1200" b="1" dirty="0">
                        <a:solidFill>
                          <a:srgbClr val="002060"/>
                        </a:solidFill>
                      </a:endParaRPr>
                    </a:p>
                  </a:txBody>
                  <a:tcPr marL="91436" marR="91436" marT="45731" marB="45731">
                    <a:solidFill>
                      <a:srgbClr val="99C1D3">
                        <a:alpha val="32000"/>
                      </a:srgbClr>
                    </a:solidFill>
                  </a:tcPr>
                </a:tc>
                <a:tc>
                  <a:txBody>
                    <a:bodyPr/>
                    <a:lstStyle/>
                    <a:p>
                      <a:pPr marL="171450" indent="-171450" algn="just">
                        <a:buFont typeface="Arial" panose="020B0604020202020204" pitchFamily="34" charset="0"/>
                        <a:buChar char="•"/>
                      </a:pPr>
                      <a:r>
                        <a:rPr lang="it-IT" sz="1200" u="sng" dirty="0" smtClean="0">
                          <a:solidFill>
                            <a:srgbClr val="002060"/>
                          </a:solidFill>
                        </a:rPr>
                        <a:t>finanziamenti</a:t>
                      </a:r>
                      <a:r>
                        <a:rPr lang="it-IT" sz="1200" dirty="0" smtClean="0">
                          <a:solidFill>
                            <a:srgbClr val="002060"/>
                          </a:solidFill>
                        </a:rPr>
                        <a:t> e operazioni di leasing finanziario a condizioni agevolate a favore delle microimprese e delle piccole e medie imprese industriali, artigiane, commerciali, turistiche e delle imprese dei servizi, nonché di liberi professionisti, che realizzano </a:t>
                      </a:r>
                      <a:r>
                        <a:rPr lang="it-IT" sz="1200" u="sng" dirty="0" smtClean="0">
                          <a:solidFill>
                            <a:srgbClr val="002060"/>
                          </a:solidFill>
                        </a:rPr>
                        <a:t>iniziative di investimento e sviluppo aziendale nel territorio </a:t>
                      </a:r>
                      <a:r>
                        <a:rPr lang="it-IT" sz="1200" dirty="0" smtClean="0">
                          <a:solidFill>
                            <a:srgbClr val="002060"/>
                          </a:solidFill>
                        </a:rPr>
                        <a:t>regionale;</a:t>
                      </a:r>
                      <a:endParaRPr lang="it-IT" sz="1200" dirty="0">
                        <a:solidFill>
                          <a:srgbClr val="002060"/>
                        </a:solidFill>
                      </a:endParaRPr>
                    </a:p>
                  </a:txBody>
                  <a:tcPr marL="91436" marR="91436" marT="45731" marB="45731">
                    <a:solidFill>
                      <a:srgbClr val="99C1D3">
                        <a:alpha val="32000"/>
                      </a:srgbClr>
                    </a:solidFill>
                  </a:tcPr>
                </a:tc>
                <a:extLst>
                  <a:ext uri="{0D108BD9-81ED-4DB2-BD59-A6C34878D82A}">
                    <a16:rowId xmlns:a16="http://schemas.microsoft.com/office/drawing/2014/main" val="1330479595"/>
                  </a:ext>
                </a:extLst>
              </a:tr>
              <a:tr h="456197">
                <a:tc>
                  <a:txBody>
                    <a:bodyPr/>
                    <a:lstStyle/>
                    <a:p>
                      <a:pPr algn="l"/>
                      <a:r>
                        <a:rPr lang="it-IT" sz="1100" b="1" dirty="0" smtClean="0">
                          <a:solidFill>
                            <a:srgbClr val="002060"/>
                          </a:solidFill>
                        </a:rPr>
                        <a:t>c) </a:t>
                      </a:r>
                      <a:endParaRPr lang="it-IT" sz="1100" b="1" dirty="0">
                        <a:solidFill>
                          <a:srgbClr val="002060"/>
                        </a:solidFill>
                      </a:endParaRPr>
                    </a:p>
                  </a:txBody>
                  <a:tcPr marL="91436" marR="91436" marT="45731" marB="45731">
                    <a:solidFill>
                      <a:srgbClr val="99C1D3">
                        <a:alpha val="32000"/>
                      </a:srgbClr>
                    </a:solidFill>
                  </a:tcPr>
                </a:tc>
                <a:tc>
                  <a:txBody>
                    <a:bodyPr/>
                    <a:lstStyle/>
                    <a:p>
                      <a:pPr algn="l"/>
                      <a:r>
                        <a:rPr lang="it-IT" sz="1200" b="1" dirty="0" smtClean="0">
                          <a:solidFill>
                            <a:srgbClr val="002060"/>
                          </a:solidFill>
                        </a:rPr>
                        <a:t>Finanziamenti agevolati </a:t>
                      </a:r>
                      <a:r>
                        <a:rPr lang="it-IT" sz="1200" b="1" dirty="0" err="1" smtClean="0">
                          <a:solidFill>
                            <a:srgbClr val="002060"/>
                          </a:solidFill>
                        </a:rPr>
                        <a:t>Microcredito</a:t>
                      </a:r>
                      <a:r>
                        <a:rPr lang="it-IT" sz="1200" b="1" dirty="0" smtClean="0">
                          <a:solidFill>
                            <a:srgbClr val="002060"/>
                          </a:solidFill>
                        </a:rPr>
                        <a:t> </a:t>
                      </a:r>
                      <a:endParaRPr lang="it-IT" sz="1200" b="1" dirty="0">
                        <a:solidFill>
                          <a:srgbClr val="002060"/>
                        </a:solidFill>
                      </a:endParaRPr>
                    </a:p>
                  </a:txBody>
                  <a:tcPr marL="91436" marR="91436" marT="45731" marB="45731">
                    <a:solidFill>
                      <a:srgbClr val="99C1D3">
                        <a:alpha val="32000"/>
                      </a:srgbClr>
                    </a:solidFill>
                  </a:tcPr>
                </a:tc>
                <a:tc>
                  <a:txBody>
                    <a:bodyPr/>
                    <a:lstStyle/>
                    <a:p>
                      <a:pPr marL="171450" indent="-171450">
                        <a:buFont typeface="Arial" panose="020B0604020202020204" pitchFamily="34" charset="0"/>
                        <a:buChar char="•"/>
                      </a:pPr>
                      <a:r>
                        <a:rPr lang="it-IT" sz="1200" dirty="0" smtClean="0">
                          <a:solidFill>
                            <a:srgbClr val="002060"/>
                          </a:solidFill>
                        </a:rPr>
                        <a:t>operazioni di </a:t>
                      </a:r>
                      <a:r>
                        <a:rPr lang="it-IT" sz="1200" dirty="0" err="1" smtClean="0">
                          <a:solidFill>
                            <a:srgbClr val="002060"/>
                          </a:solidFill>
                        </a:rPr>
                        <a:t>microcredito</a:t>
                      </a:r>
                      <a:r>
                        <a:rPr lang="it-IT" sz="1200" dirty="0" smtClean="0">
                          <a:solidFill>
                            <a:srgbClr val="002060"/>
                          </a:solidFill>
                        </a:rPr>
                        <a:t> per </a:t>
                      </a:r>
                      <a:r>
                        <a:rPr lang="it-IT" sz="1200" u="sng" dirty="0" smtClean="0">
                          <a:solidFill>
                            <a:srgbClr val="002060"/>
                          </a:solidFill>
                        </a:rPr>
                        <a:t>l'avvio o l'esercizio di attività</a:t>
                      </a:r>
                      <a:r>
                        <a:rPr lang="it-IT" sz="1200" dirty="0" smtClean="0">
                          <a:solidFill>
                            <a:srgbClr val="002060"/>
                          </a:solidFill>
                        </a:rPr>
                        <a:t> di lavoro autonomo o di </a:t>
                      </a:r>
                      <a:r>
                        <a:rPr lang="it-IT" sz="1200" dirty="0" err="1" smtClean="0">
                          <a:solidFill>
                            <a:srgbClr val="002060"/>
                          </a:solidFill>
                        </a:rPr>
                        <a:t>microimpresa</a:t>
                      </a:r>
                      <a:r>
                        <a:rPr lang="it-IT" sz="1100" dirty="0" smtClean="0">
                          <a:solidFill>
                            <a:srgbClr val="002060"/>
                          </a:solidFill>
                        </a:rPr>
                        <a:t>;</a:t>
                      </a:r>
                      <a:endParaRPr lang="it-IT" sz="1100" dirty="0">
                        <a:solidFill>
                          <a:srgbClr val="002060"/>
                        </a:solidFill>
                      </a:endParaRPr>
                    </a:p>
                  </a:txBody>
                  <a:tcPr marL="91436" marR="91436" marT="45731" marB="45731">
                    <a:solidFill>
                      <a:srgbClr val="99C1D3">
                        <a:alpha val="32000"/>
                      </a:srgbClr>
                    </a:solidFill>
                  </a:tcPr>
                </a:tc>
                <a:extLst>
                  <a:ext uri="{0D108BD9-81ED-4DB2-BD59-A6C34878D82A}">
                    <a16:rowId xmlns:a16="http://schemas.microsoft.com/office/drawing/2014/main" val="3475915925"/>
                  </a:ext>
                </a:extLst>
              </a:tr>
              <a:tr h="416833">
                <a:tc>
                  <a:txBody>
                    <a:bodyPr/>
                    <a:lstStyle/>
                    <a:p>
                      <a:pPr algn="l"/>
                      <a:r>
                        <a:rPr lang="it-IT" sz="1100" b="1" dirty="0" smtClean="0">
                          <a:solidFill>
                            <a:srgbClr val="002060"/>
                          </a:solidFill>
                        </a:rPr>
                        <a:t>d) </a:t>
                      </a:r>
                      <a:endParaRPr lang="it-IT" sz="1100" b="1" dirty="0">
                        <a:solidFill>
                          <a:srgbClr val="002060"/>
                        </a:solidFill>
                      </a:endParaRPr>
                    </a:p>
                  </a:txBody>
                  <a:tcPr marL="91436" marR="91436" marT="45731" marB="45731">
                    <a:solidFill>
                      <a:srgbClr val="99C1D3">
                        <a:alpha val="32000"/>
                      </a:srgbClr>
                    </a:solidFill>
                  </a:tcPr>
                </a:tc>
                <a:tc>
                  <a:txBody>
                    <a:bodyPr/>
                    <a:lstStyle/>
                    <a:p>
                      <a:pPr algn="l"/>
                      <a:r>
                        <a:rPr lang="it-IT" sz="1100" b="1" dirty="0" smtClean="0">
                          <a:solidFill>
                            <a:srgbClr val="002060"/>
                          </a:solidFill>
                        </a:rPr>
                        <a:t>Finanziamenti agevolati Capitalizzazione </a:t>
                      </a:r>
                      <a:endParaRPr lang="it-IT" sz="1100" b="1" dirty="0">
                        <a:solidFill>
                          <a:srgbClr val="002060"/>
                        </a:solidFill>
                      </a:endParaRPr>
                    </a:p>
                  </a:txBody>
                  <a:tcPr marL="91436" marR="91436" marT="45731" marB="45731">
                    <a:solidFill>
                      <a:srgbClr val="99C1D3">
                        <a:alpha val="32000"/>
                      </a:srgbClr>
                    </a:solidFill>
                  </a:tcPr>
                </a:tc>
                <a:tc>
                  <a:txBody>
                    <a:bodyPr/>
                    <a:lstStyle/>
                    <a:p>
                      <a:pPr marL="171450" indent="-171450">
                        <a:buFont typeface="Arial" panose="020B0604020202020204" pitchFamily="34" charset="0"/>
                        <a:buChar char="•"/>
                      </a:pPr>
                      <a:r>
                        <a:rPr lang="it-IT" sz="1200" dirty="0" smtClean="0">
                          <a:solidFill>
                            <a:srgbClr val="002060"/>
                          </a:solidFill>
                        </a:rPr>
                        <a:t>prestiti partecipativi a condizioni agevolate </a:t>
                      </a:r>
                      <a:r>
                        <a:rPr lang="it-IT" sz="1200" u="sng" dirty="0" smtClean="0">
                          <a:solidFill>
                            <a:srgbClr val="002060"/>
                          </a:solidFill>
                        </a:rPr>
                        <a:t>per la capitalizzazione </a:t>
                      </a:r>
                      <a:r>
                        <a:rPr lang="it-IT" sz="1200" dirty="0" smtClean="0">
                          <a:solidFill>
                            <a:srgbClr val="002060"/>
                          </a:solidFill>
                        </a:rPr>
                        <a:t>delle imprese aventi forma di società</a:t>
                      </a:r>
                      <a:r>
                        <a:rPr lang="it-IT" sz="1100" dirty="0" smtClean="0">
                          <a:solidFill>
                            <a:srgbClr val="002060"/>
                          </a:solidFill>
                        </a:rPr>
                        <a:t>;</a:t>
                      </a:r>
                      <a:endParaRPr lang="it-IT" sz="1100" dirty="0">
                        <a:solidFill>
                          <a:srgbClr val="002060"/>
                        </a:solidFill>
                      </a:endParaRPr>
                    </a:p>
                  </a:txBody>
                  <a:tcPr marL="91436" marR="91436" marT="45731" marB="45731">
                    <a:solidFill>
                      <a:srgbClr val="99C1D3">
                        <a:alpha val="32000"/>
                      </a:srgbClr>
                    </a:solidFill>
                  </a:tcPr>
                </a:tc>
                <a:extLst>
                  <a:ext uri="{0D108BD9-81ED-4DB2-BD59-A6C34878D82A}">
                    <a16:rowId xmlns:a16="http://schemas.microsoft.com/office/drawing/2014/main" val="3463271013"/>
                  </a:ext>
                </a:extLst>
              </a:tr>
              <a:tr h="816846">
                <a:tc>
                  <a:txBody>
                    <a:bodyPr/>
                    <a:lstStyle/>
                    <a:p>
                      <a:pPr algn="l"/>
                      <a:r>
                        <a:rPr lang="it-IT" sz="1100" b="1" dirty="0" smtClean="0">
                          <a:solidFill>
                            <a:srgbClr val="002060"/>
                          </a:solidFill>
                        </a:rPr>
                        <a:t>e) </a:t>
                      </a:r>
                      <a:endParaRPr lang="it-IT" sz="1100" b="1" dirty="0">
                        <a:solidFill>
                          <a:srgbClr val="002060"/>
                        </a:solidFill>
                      </a:endParaRPr>
                    </a:p>
                  </a:txBody>
                  <a:tcPr marL="91436" marR="91436" marT="45731" marB="45731">
                    <a:solidFill>
                      <a:srgbClr val="99C1D3">
                        <a:alpha val="32000"/>
                      </a:srgbClr>
                    </a:solidFill>
                  </a:tcPr>
                </a:tc>
                <a:tc>
                  <a:txBody>
                    <a:bodyPr/>
                    <a:lstStyle/>
                    <a:p>
                      <a:pPr algn="l"/>
                      <a:r>
                        <a:rPr lang="it-IT" sz="1100" b="1" dirty="0" smtClean="0">
                          <a:solidFill>
                            <a:srgbClr val="002060"/>
                          </a:solidFill>
                        </a:rPr>
                        <a:t>Finanziamenti agevolati Consolidamento e Finanziamenti agevolati Liquidità </a:t>
                      </a:r>
                      <a:endParaRPr lang="it-IT" sz="1100" b="1" dirty="0">
                        <a:solidFill>
                          <a:srgbClr val="002060"/>
                        </a:solidFill>
                      </a:endParaRPr>
                    </a:p>
                  </a:txBody>
                  <a:tcPr marL="91436" marR="91436" marT="45731" marB="45731">
                    <a:solidFill>
                      <a:srgbClr val="99C1D3">
                        <a:alpha val="32000"/>
                      </a:srgbClr>
                    </a:solidFill>
                  </a:tcPr>
                </a:tc>
                <a:tc>
                  <a:txBody>
                    <a:bodyPr/>
                    <a:lstStyle/>
                    <a:p>
                      <a:pPr marL="171450" indent="-171450">
                        <a:buFont typeface="Arial" panose="020B0604020202020204" pitchFamily="34" charset="0"/>
                        <a:buChar char="•"/>
                      </a:pPr>
                      <a:r>
                        <a:rPr lang="it-IT" sz="1200" dirty="0" smtClean="0">
                          <a:solidFill>
                            <a:srgbClr val="002060"/>
                          </a:solidFill>
                        </a:rPr>
                        <a:t>finanziamenti agevolati </a:t>
                      </a:r>
                      <a:r>
                        <a:rPr lang="it-IT" sz="1200" u="sng" dirty="0" smtClean="0">
                          <a:solidFill>
                            <a:srgbClr val="002060"/>
                          </a:solidFill>
                        </a:rPr>
                        <a:t>per consolidamento di debiti a breve in debiti a medio e lungo termine</a:t>
                      </a:r>
                      <a:r>
                        <a:rPr lang="it-IT" sz="1200" dirty="0" smtClean="0">
                          <a:solidFill>
                            <a:srgbClr val="002060"/>
                          </a:solidFill>
                        </a:rPr>
                        <a:t>, nonché per il </a:t>
                      </a:r>
                      <a:r>
                        <a:rPr lang="it-IT" sz="1200" u="sng" dirty="0" smtClean="0">
                          <a:solidFill>
                            <a:srgbClr val="002060"/>
                          </a:solidFill>
                        </a:rPr>
                        <a:t>sostegno di esigenze di credito a breve e medio termine</a:t>
                      </a:r>
                      <a:r>
                        <a:rPr lang="it-IT" sz="1100" dirty="0" smtClean="0">
                          <a:solidFill>
                            <a:srgbClr val="002060"/>
                          </a:solidFill>
                        </a:rPr>
                        <a:t>;</a:t>
                      </a:r>
                      <a:endParaRPr lang="it-IT" sz="1100" dirty="0">
                        <a:solidFill>
                          <a:srgbClr val="002060"/>
                        </a:solidFill>
                      </a:endParaRPr>
                    </a:p>
                  </a:txBody>
                  <a:tcPr marL="91436" marR="91436" marT="45731" marB="45731">
                    <a:solidFill>
                      <a:srgbClr val="99C1D3">
                        <a:alpha val="32000"/>
                      </a:srgbClr>
                    </a:solidFill>
                  </a:tcPr>
                </a:tc>
                <a:extLst>
                  <a:ext uri="{0D108BD9-81ED-4DB2-BD59-A6C34878D82A}">
                    <a16:rowId xmlns:a16="http://schemas.microsoft.com/office/drawing/2014/main" val="4020512844"/>
                  </a:ext>
                </a:extLst>
              </a:tr>
            </a:tbl>
          </a:graphicData>
        </a:graphic>
      </p:graphicFrame>
      <p:sp>
        <p:nvSpPr>
          <p:cNvPr id="13" name="Rectangle 2"/>
          <p:cNvSpPr>
            <a:spLocks noGrp="1" noChangeArrowheads="1"/>
          </p:cNvSpPr>
          <p:nvPr>
            <p:ph type="title"/>
          </p:nvPr>
        </p:nvSpPr>
        <p:spPr bwMode="auto">
          <a:xfrm>
            <a:off x="1979613" y="196850"/>
            <a:ext cx="7164387" cy="396875"/>
          </a:xfrm>
          <a:solidFill>
            <a:schemeClr val="accent5"/>
          </a:solidFill>
        </p:spPr>
        <p:txBody>
          <a:bodyPr vert="horz" wrap="square" lIns="91440" tIns="45720" rIns="91440" bIns="45720" numCol="1" anchor="ctr" anchorCtr="0" compatLnSpc="1">
            <a:prstTxWarp prst="textNoShape">
              <a:avLst/>
            </a:prstTxWarp>
          </a:bodyPr>
          <a:lstStyle/>
          <a:p>
            <a:pPr algn="r" eaLnBrk="1" hangingPunct="1">
              <a:defRPr/>
            </a:pPr>
            <a:r>
              <a:rPr lang="it-IT" altLang="it-IT" b="1" dirty="0" smtClean="0">
                <a:solidFill>
                  <a:srgbClr val="007697"/>
                </a:solidFill>
                <a:latin typeface="DecimaWE Rg" pitchFamily="2" charset="0"/>
              </a:rPr>
              <a:t>RIFERIMENTI NORMATIVI alla base della riforma </a:t>
            </a:r>
            <a:endParaRPr lang="it-IT" altLang="it-IT" b="1" dirty="0">
              <a:solidFill>
                <a:srgbClr val="007697"/>
              </a:solidFill>
              <a:latin typeface="DecimaWE Rg" pitchFamily="2" charset="0"/>
            </a:endParaRPr>
          </a:p>
        </p:txBody>
      </p:sp>
      <p:sp>
        <p:nvSpPr>
          <p:cNvPr id="15394" name="Rettangolo 1"/>
          <p:cNvSpPr>
            <a:spLocks noChangeArrowheads="1"/>
          </p:cNvSpPr>
          <p:nvPr/>
        </p:nvSpPr>
        <p:spPr bwMode="auto">
          <a:xfrm>
            <a:off x="4211638" y="6548438"/>
            <a:ext cx="477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r>
              <a:rPr lang="it-IT" altLang="it-IT" sz="1200">
                <a:solidFill>
                  <a:srgbClr val="002060"/>
                </a:solidFill>
              </a:rPr>
              <a:t>*come modificato dall’articolo 43 della legge regionale 22 febbraio 2021, n. 3 </a:t>
            </a:r>
          </a:p>
        </p:txBody>
      </p:sp>
      <p:sp>
        <p:nvSpPr>
          <p:cNvPr id="3" name="Rettangolo 2"/>
          <p:cNvSpPr/>
          <p:nvPr/>
        </p:nvSpPr>
        <p:spPr>
          <a:xfrm>
            <a:off x="838200" y="712788"/>
            <a:ext cx="8062913" cy="831850"/>
          </a:xfrm>
          <a:prstGeom prst="rect">
            <a:avLst/>
          </a:prstGeom>
        </p:spPr>
        <p:txBody>
          <a:bodyPr>
            <a:spAutoFit/>
          </a:bodyPr>
          <a:lstStyle/>
          <a:p>
            <a:pPr algn="ctr" eaLnBrk="1" hangingPunct="1">
              <a:spcAft>
                <a:spcPts val="0"/>
              </a:spcAft>
              <a:defRPr/>
            </a:pPr>
            <a:r>
              <a:rPr lang="it-IT" sz="2800" b="1" dirty="0">
                <a:solidFill>
                  <a:schemeClr val="accent5">
                    <a:lumMod val="50000"/>
                  </a:schemeClr>
                </a:solidFill>
              </a:rPr>
              <a:t>LEGGE REGIONALE 27 FEBBRAIO 2012, n. 2 </a:t>
            </a:r>
          </a:p>
          <a:p>
            <a:pPr algn="ctr" eaLnBrk="1" hangingPunct="1">
              <a:spcAft>
                <a:spcPts val="0"/>
              </a:spcAft>
              <a:defRPr/>
            </a:pPr>
            <a:r>
              <a:rPr lang="it-IT" sz="1800" dirty="0">
                <a:solidFill>
                  <a:schemeClr val="accent5">
                    <a:lumMod val="50000"/>
                  </a:schemeClr>
                </a:solidFill>
              </a:rPr>
              <a:t>(Norme in materia di agevolazione dell’accesso al credito delle imprese)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tangolo 6"/>
          <p:cNvSpPr>
            <a:spLocks noChangeArrowheads="1"/>
          </p:cNvSpPr>
          <p:nvPr/>
        </p:nvSpPr>
        <p:spPr bwMode="auto">
          <a:xfrm>
            <a:off x="837344" y="1441153"/>
            <a:ext cx="80660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DecimaWE Rg" panose="02000000000000000000" pitchFamily="2" charset="0"/>
              </a:defRPr>
            </a:lvl1pPr>
            <a:lvl2pPr marL="742950" indent="-285750">
              <a:spcBef>
                <a:spcPct val="20000"/>
              </a:spcBef>
              <a:buChar char="–"/>
              <a:defRPr sz="2800">
                <a:solidFill>
                  <a:schemeClr val="accent2"/>
                </a:solidFill>
                <a:latin typeface="DecimaWE Rg" panose="02000000000000000000" pitchFamily="2" charset="0"/>
              </a:defRPr>
            </a:lvl2pPr>
            <a:lvl3pPr marL="1143000" indent="-228600">
              <a:spcBef>
                <a:spcPct val="20000"/>
              </a:spcBef>
              <a:buChar char="•"/>
              <a:defRPr sz="2400">
                <a:solidFill>
                  <a:schemeClr val="accent2"/>
                </a:solidFill>
                <a:latin typeface="DecimaWE Rg" panose="02000000000000000000" pitchFamily="2" charset="0"/>
              </a:defRPr>
            </a:lvl3pPr>
            <a:lvl4pPr marL="1600200" indent="-228600">
              <a:spcBef>
                <a:spcPct val="20000"/>
              </a:spcBef>
              <a:buChar char="–"/>
              <a:defRPr sz="2000">
                <a:solidFill>
                  <a:schemeClr val="accent2"/>
                </a:solidFill>
                <a:latin typeface="DecimaWE Rg" panose="02000000000000000000" pitchFamily="2" charset="0"/>
              </a:defRPr>
            </a:lvl4pPr>
            <a:lvl5pPr marL="2057400" indent="-228600">
              <a:spcBef>
                <a:spcPct val="20000"/>
              </a:spcBef>
              <a:buChar char="»"/>
              <a:defRPr sz="2000">
                <a:solidFill>
                  <a:schemeClr val="accent2"/>
                </a:solidFill>
                <a:latin typeface="DecimaWE Rg" panose="02000000000000000000" pitchFamily="2" charset="0"/>
              </a:defRPr>
            </a:lvl5pPr>
            <a:lvl6pPr marL="2514600" indent="-228600" eaLnBrk="0" fontAlgn="base" hangingPunct="0">
              <a:spcBef>
                <a:spcPct val="20000"/>
              </a:spcBef>
              <a:spcAft>
                <a:spcPct val="0"/>
              </a:spcAft>
              <a:buChar char="»"/>
              <a:defRPr sz="2000">
                <a:solidFill>
                  <a:schemeClr val="accent2"/>
                </a:solidFill>
                <a:latin typeface="DecimaWE Rg" panose="02000000000000000000" pitchFamily="2" charset="0"/>
              </a:defRPr>
            </a:lvl6pPr>
            <a:lvl7pPr marL="2971800" indent="-228600" eaLnBrk="0" fontAlgn="base" hangingPunct="0">
              <a:spcBef>
                <a:spcPct val="20000"/>
              </a:spcBef>
              <a:spcAft>
                <a:spcPct val="0"/>
              </a:spcAft>
              <a:buChar char="»"/>
              <a:defRPr sz="2000">
                <a:solidFill>
                  <a:schemeClr val="accent2"/>
                </a:solidFill>
                <a:latin typeface="DecimaWE Rg" panose="02000000000000000000" pitchFamily="2" charset="0"/>
              </a:defRPr>
            </a:lvl7pPr>
            <a:lvl8pPr marL="3429000" indent="-228600" eaLnBrk="0" fontAlgn="base" hangingPunct="0">
              <a:spcBef>
                <a:spcPct val="20000"/>
              </a:spcBef>
              <a:spcAft>
                <a:spcPct val="0"/>
              </a:spcAft>
              <a:buChar char="»"/>
              <a:defRPr sz="2000">
                <a:solidFill>
                  <a:schemeClr val="accent2"/>
                </a:solidFill>
                <a:latin typeface="DecimaWE Rg" panose="02000000000000000000" pitchFamily="2" charset="0"/>
              </a:defRPr>
            </a:lvl8pPr>
            <a:lvl9pPr marL="3886200" indent="-228600" eaLnBrk="0" fontAlgn="base" hangingPunct="0">
              <a:spcBef>
                <a:spcPct val="20000"/>
              </a:spcBef>
              <a:spcAft>
                <a:spcPct val="0"/>
              </a:spcAft>
              <a:buChar char="»"/>
              <a:defRPr sz="2000">
                <a:solidFill>
                  <a:schemeClr val="accent2"/>
                </a:solidFill>
                <a:latin typeface="DecimaWE Rg" panose="02000000000000000000" pitchFamily="2" charset="0"/>
              </a:defRPr>
            </a:lvl9pPr>
          </a:lstStyle>
          <a:p>
            <a:pPr algn="ctr" eaLnBrk="1" hangingPunct="1">
              <a:spcBef>
                <a:spcPct val="0"/>
              </a:spcBef>
              <a:spcAft>
                <a:spcPts val="600"/>
              </a:spcAft>
              <a:buFontTx/>
              <a:buNone/>
            </a:pPr>
            <a:r>
              <a:rPr lang="it-IT" altLang="it-IT" sz="2000" b="1" dirty="0">
                <a:solidFill>
                  <a:srgbClr val="002060"/>
                </a:solidFill>
              </a:rPr>
              <a:t>ARTICOLO 3 </a:t>
            </a:r>
            <a:r>
              <a:rPr lang="it-IT" altLang="it-IT" sz="2000" dirty="0">
                <a:solidFill>
                  <a:srgbClr val="002060"/>
                </a:solidFill>
              </a:rPr>
              <a:t>*</a:t>
            </a:r>
          </a:p>
          <a:p>
            <a:pPr algn="ctr" eaLnBrk="1" hangingPunct="1">
              <a:spcBef>
                <a:spcPct val="0"/>
              </a:spcBef>
              <a:spcAft>
                <a:spcPts val="600"/>
              </a:spcAft>
              <a:buFontTx/>
              <a:buNone/>
            </a:pPr>
            <a:r>
              <a:rPr lang="it-IT" altLang="it-IT" sz="1400" i="1" dirty="0">
                <a:solidFill>
                  <a:srgbClr val="002060"/>
                </a:solidFill>
              </a:rPr>
              <a:t>(Finanziamento degli strumenti di agevolazione dell'accesso al credito)</a:t>
            </a:r>
            <a:endParaRPr lang="it-IT" altLang="it-IT" sz="1400" dirty="0">
              <a:solidFill>
                <a:srgbClr val="002060"/>
              </a:solidFill>
            </a:endParaRPr>
          </a:p>
          <a:p>
            <a:pPr eaLnBrk="1" hangingPunct="1">
              <a:spcBef>
                <a:spcPct val="0"/>
              </a:spcBef>
              <a:buFontTx/>
              <a:buNone/>
            </a:pPr>
            <a:endParaRPr lang="it-IT" altLang="it-IT" sz="1200" dirty="0">
              <a:solidFill>
                <a:srgbClr val="002060"/>
              </a:solidFill>
            </a:endParaRPr>
          </a:p>
        </p:txBody>
      </p:sp>
      <p:graphicFrame>
        <p:nvGraphicFramePr>
          <p:cNvPr id="10" name="Tabella 9"/>
          <p:cNvGraphicFramePr>
            <a:graphicFrameLocks noGrp="1"/>
          </p:cNvGraphicFramePr>
          <p:nvPr>
            <p:extLst>
              <p:ext uri="{D42A27DB-BD31-4B8C-83A1-F6EECF244321}">
                <p14:modId xmlns:p14="http://schemas.microsoft.com/office/powerpoint/2010/main" val="1520635810"/>
              </p:ext>
            </p:extLst>
          </p:nvPr>
        </p:nvGraphicFramePr>
        <p:xfrm>
          <a:off x="837344" y="2420888"/>
          <a:ext cx="7920037" cy="2808288"/>
        </p:xfrm>
        <a:graphic>
          <a:graphicData uri="http://schemas.openxmlformats.org/drawingml/2006/table">
            <a:tbl>
              <a:tblPr firstRow="1" bandRow="1">
                <a:tableStyleId>{5C22544A-7EE6-4342-B048-85BDC9FD1C3A}</a:tableStyleId>
              </a:tblPr>
              <a:tblGrid>
                <a:gridCol w="2960762">
                  <a:extLst>
                    <a:ext uri="{9D8B030D-6E8A-4147-A177-3AD203B41FA5}">
                      <a16:colId xmlns:a16="http://schemas.microsoft.com/office/drawing/2014/main" val="2557236219"/>
                    </a:ext>
                  </a:extLst>
                </a:gridCol>
                <a:gridCol w="4959275">
                  <a:extLst>
                    <a:ext uri="{9D8B030D-6E8A-4147-A177-3AD203B41FA5}">
                      <a16:colId xmlns:a16="http://schemas.microsoft.com/office/drawing/2014/main" val="1956782638"/>
                    </a:ext>
                  </a:extLst>
                </a:gridCol>
              </a:tblGrid>
              <a:tr h="768096">
                <a:tc rowSpan="2">
                  <a:txBody>
                    <a:bodyPr/>
                    <a:lstStyle/>
                    <a:p>
                      <a:pPr algn="ctr"/>
                      <a:r>
                        <a:rPr lang="it-IT" sz="1400" baseline="0" dirty="0" smtClean="0"/>
                        <a:t>Strumento a) </a:t>
                      </a:r>
                    </a:p>
                    <a:p>
                      <a:pPr algn="ctr"/>
                      <a:r>
                        <a:rPr lang="it-IT" sz="1400" baseline="0" dirty="0" smtClean="0"/>
                        <a:t>Finanziamenti agevolati FRIE </a:t>
                      </a:r>
                      <a:endParaRPr lang="it-IT" sz="1400" baseline="0" dirty="0"/>
                    </a:p>
                  </a:txBody>
                  <a:tcPr marL="91421" marR="91421" marT="45728" marB="45728" anchor="ctr">
                    <a:solidFill>
                      <a:srgbClr val="99C1D3"/>
                    </a:solidFill>
                  </a:tcPr>
                </a:tc>
                <a:tc>
                  <a:txBody>
                    <a:bodyPr/>
                    <a:lstStyle/>
                    <a:p>
                      <a:pPr algn="just"/>
                      <a:r>
                        <a:rPr lang="it-IT" sz="1400" b="0" kern="1200" dirty="0" smtClean="0">
                          <a:solidFill>
                            <a:srgbClr val="002060"/>
                          </a:solidFill>
                          <a:effectLst/>
                          <a:latin typeface="+mn-lt"/>
                          <a:ea typeface="+mn-ea"/>
                          <a:cs typeface="+mn-cs"/>
                        </a:rPr>
                        <a:t>sono finanziati, </a:t>
                      </a:r>
                      <a:r>
                        <a:rPr lang="it-IT" sz="1400" b="0" u="sng" kern="1200" dirty="0" smtClean="0">
                          <a:solidFill>
                            <a:srgbClr val="002060"/>
                          </a:solidFill>
                          <a:effectLst/>
                          <a:latin typeface="+mn-lt"/>
                          <a:ea typeface="+mn-ea"/>
                          <a:cs typeface="+mn-cs"/>
                        </a:rPr>
                        <a:t>in via prioritaria</a:t>
                      </a:r>
                      <a:r>
                        <a:rPr lang="it-IT" sz="1400" b="0" kern="1200" dirty="0" smtClean="0">
                          <a:solidFill>
                            <a:srgbClr val="002060"/>
                          </a:solidFill>
                          <a:effectLst/>
                          <a:latin typeface="+mn-lt"/>
                          <a:ea typeface="+mn-ea"/>
                          <a:cs typeface="+mn-cs"/>
                        </a:rPr>
                        <a:t>, con le dotazioni della gestione fuori bilancio di cui al conto n. 105 riferito alla legge 908/1955, di seguito denominata "</a:t>
                      </a:r>
                      <a:r>
                        <a:rPr lang="it-IT" sz="1400" b="1" kern="1200" dirty="0" smtClean="0">
                          <a:solidFill>
                            <a:srgbClr val="002060"/>
                          </a:solidFill>
                          <a:effectLst/>
                          <a:latin typeface="+mn-lt"/>
                          <a:ea typeface="+mn-ea"/>
                          <a:cs typeface="+mn-cs"/>
                        </a:rPr>
                        <a:t>Gestione FRIE</a:t>
                      </a:r>
                      <a:r>
                        <a:rPr lang="it-IT" sz="1400" b="0" kern="1200" dirty="0" smtClean="0">
                          <a:solidFill>
                            <a:srgbClr val="002060"/>
                          </a:solidFill>
                          <a:effectLst/>
                          <a:latin typeface="+mn-lt"/>
                          <a:ea typeface="+mn-ea"/>
                          <a:cs typeface="+mn-cs"/>
                        </a:rPr>
                        <a:t>"</a:t>
                      </a:r>
                      <a:endParaRPr lang="it-IT" sz="1400" b="0" u="sng" kern="1200" dirty="0">
                        <a:solidFill>
                          <a:srgbClr val="002060"/>
                        </a:solidFill>
                        <a:latin typeface="+mn-lt"/>
                        <a:ea typeface="+mn-ea"/>
                        <a:cs typeface="+mn-cs"/>
                      </a:endParaRPr>
                    </a:p>
                  </a:txBody>
                  <a:tcPr marL="91421" marR="91421" marT="45728" marB="45728" anchor="ctr">
                    <a:solidFill>
                      <a:srgbClr val="C5CED7"/>
                    </a:solidFill>
                  </a:tcPr>
                </a:tc>
                <a:extLst>
                  <a:ext uri="{0D108BD9-81ED-4DB2-BD59-A6C34878D82A}">
                    <a16:rowId xmlns:a16="http://schemas.microsoft.com/office/drawing/2014/main" val="1963291638"/>
                  </a:ext>
                </a:extLst>
              </a:tr>
              <a:tr h="744040">
                <a:tc vMerge="1">
                  <a:txBody>
                    <a:bodyPr/>
                    <a:lstStyle/>
                    <a:p>
                      <a:endParaRPr lang="it-IT"/>
                    </a:p>
                  </a:txBody>
                  <a:tcPr/>
                </a:tc>
                <a:tc>
                  <a:txBody>
                    <a:bodyPr/>
                    <a:lstStyle/>
                    <a:p>
                      <a:pPr algn="l"/>
                      <a:r>
                        <a:rPr lang="it-IT" sz="1400" b="0" kern="1200" dirty="0" smtClean="0">
                          <a:solidFill>
                            <a:srgbClr val="002060"/>
                          </a:solidFill>
                          <a:effectLst/>
                          <a:latin typeface="+mn-lt"/>
                          <a:ea typeface="+mn-ea"/>
                          <a:cs typeface="+mn-cs"/>
                        </a:rPr>
                        <a:t>nonché con le dotazioni del </a:t>
                      </a:r>
                      <a:r>
                        <a:rPr lang="it-IT" sz="1400" b="1" kern="1200" dirty="0" smtClean="0">
                          <a:solidFill>
                            <a:srgbClr val="002060"/>
                          </a:solidFill>
                          <a:effectLst/>
                          <a:latin typeface="+mn-lt"/>
                          <a:ea typeface="+mn-ea"/>
                          <a:cs typeface="+mn-cs"/>
                        </a:rPr>
                        <a:t>Fondo regionale per le iniziative economiche in Friuli Venezia Giulia</a:t>
                      </a:r>
                      <a:endParaRPr lang="it-IT" sz="1400" b="1" dirty="0">
                        <a:solidFill>
                          <a:srgbClr val="002060"/>
                        </a:solidFill>
                      </a:endParaRPr>
                    </a:p>
                  </a:txBody>
                  <a:tcPr marL="91421" marR="91421" marT="45728" marB="45728" anchor="ctr">
                    <a:solidFill>
                      <a:srgbClr val="C5CED7"/>
                    </a:solidFill>
                  </a:tcPr>
                </a:tc>
                <a:extLst>
                  <a:ext uri="{0D108BD9-81ED-4DB2-BD59-A6C34878D82A}">
                    <a16:rowId xmlns:a16="http://schemas.microsoft.com/office/drawing/2014/main" val="2182065178"/>
                  </a:ext>
                </a:extLst>
              </a:tr>
              <a:tr h="1296152">
                <a:tc>
                  <a:txBody>
                    <a:bodyPr/>
                    <a:lstStyle/>
                    <a:p>
                      <a:pPr algn="ctr">
                        <a:spcAft>
                          <a:spcPts val="600"/>
                        </a:spcAft>
                      </a:pPr>
                      <a:r>
                        <a:rPr lang="it-IT" sz="1400" b="1" baseline="0" dirty="0" smtClean="0">
                          <a:solidFill>
                            <a:schemeClr val="bg1"/>
                          </a:solidFill>
                        </a:rPr>
                        <a:t>Strumenti b), c), d) ed e) </a:t>
                      </a:r>
                    </a:p>
                    <a:p>
                      <a:pPr algn="ctr">
                        <a:spcAft>
                          <a:spcPts val="600"/>
                        </a:spcAft>
                      </a:pPr>
                      <a:r>
                        <a:rPr lang="it-IT" sz="1400" b="1" baseline="0" dirty="0" smtClean="0">
                          <a:solidFill>
                            <a:schemeClr val="bg1"/>
                          </a:solidFill>
                        </a:rPr>
                        <a:t>Finanziamenti agevolati Investimento e sviluppo, </a:t>
                      </a:r>
                      <a:r>
                        <a:rPr lang="it-IT" sz="1400" b="1" baseline="0" dirty="0" err="1" smtClean="0">
                          <a:solidFill>
                            <a:schemeClr val="bg1"/>
                          </a:solidFill>
                        </a:rPr>
                        <a:t>Microcredito</a:t>
                      </a:r>
                      <a:r>
                        <a:rPr lang="it-IT" sz="1400" b="1" baseline="0" dirty="0" smtClean="0">
                          <a:solidFill>
                            <a:schemeClr val="bg1"/>
                          </a:solidFill>
                        </a:rPr>
                        <a:t>, Capitalizzazione, Consolidamento e Liquidità </a:t>
                      </a:r>
                      <a:endParaRPr lang="it-IT" sz="1400" b="1" baseline="0" dirty="0">
                        <a:solidFill>
                          <a:schemeClr val="bg1"/>
                        </a:solidFill>
                      </a:endParaRPr>
                    </a:p>
                  </a:txBody>
                  <a:tcPr marL="91421" marR="91421" marT="45728" marB="45728" anchor="ctr">
                    <a:solidFill>
                      <a:srgbClr val="99C1D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0" kern="1200" dirty="0" smtClean="0">
                          <a:solidFill>
                            <a:srgbClr val="002060"/>
                          </a:solidFill>
                          <a:effectLst/>
                          <a:latin typeface="+mn-lt"/>
                          <a:ea typeface="+mn-ea"/>
                          <a:cs typeface="+mn-cs"/>
                        </a:rPr>
                        <a:t>sono finanziati con le dotazioni del </a:t>
                      </a:r>
                      <a:r>
                        <a:rPr lang="it-IT" sz="1400" b="1" kern="1200" dirty="0" smtClean="0">
                          <a:solidFill>
                            <a:srgbClr val="002060"/>
                          </a:solidFill>
                          <a:effectLst/>
                          <a:latin typeface="+mn-lt"/>
                          <a:ea typeface="+mn-ea"/>
                          <a:cs typeface="+mn-cs"/>
                        </a:rPr>
                        <a:t>Fondo regionale per le iniziative economiche in Friuli Venezia Giulia</a:t>
                      </a:r>
                      <a:endParaRPr lang="it-IT" sz="1400" b="1" dirty="0" smtClean="0">
                        <a:solidFill>
                          <a:srgbClr val="002060"/>
                        </a:solidFill>
                      </a:endParaRPr>
                    </a:p>
                    <a:p>
                      <a:pPr algn="ctr"/>
                      <a:endParaRPr lang="it-IT" sz="1400" b="1" dirty="0"/>
                    </a:p>
                  </a:txBody>
                  <a:tcPr marL="91421" marR="91421" marT="45728" marB="45728" anchor="ctr"/>
                </a:tc>
                <a:extLst>
                  <a:ext uri="{0D108BD9-81ED-4DB2-BD59-A6C34878D82A}">
                    <a16:rowId xmlns:a16="http://schemas.microsoft.com/office/drawing/2014/main" val="1046175431"/>
                  </a:ext>
                </a:extLst>
              </a:tr>
            </a:tbl>
          </a:graphicData>
        </a:graphic>
      </p:graphicFrame>
      <p:sp>
        <p:nvSpPr>
          <p:cNvPr id="17427" name="Rettangolo 1"/>
          <p:cNvSpPr>
            <a:spLocks noChangeArrowheads="1"/>
          </p:cNvSpPr>
          <p:nvPr/>
        </p:nvSpPr>
        <p:spPr bwMode="auto">
          <a:xfrm>
            <a:off x="5003800" y="6381750"/>
            <a:ext cx="396081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eaLnBrk="1" hangingPunct="1"/>
            <a:r>
              <a:rPr lang="it-IT" altLang="it-IT" sz="1200">
                <a:solidFill>
                  <a:srgbClr val="002060"/>
                </a:solidFill>
              </a:rPr>
              <a:t>* come modificato dall’articolo 44 della legge regionale 3/2021</a:t>
            </a:r>
            <a:endParaRPr lang="it-IT" altLang="it-IT" sz="1100">
              <a:solidFill>
                <a:srgbClr val="002060"/>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3"/>
          <p:cNvSpPr txBox="1">
            <a:spLocks noChangeArrowheads="1"/>
          </p:cNvSpPr>
          <p:nvPr/>
        </p:nvSpPr>
        <p:spPr bwMode="auto">
          <a:xfrm>
            <a:off x="763588" y="1341351"/>
            <a:ext cx="8137525" cy="475514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accent2"/>
                </a:solidFill>
                <a:latin typeface="DecimaWE Rg" panose="02000000000000000000" pitchFamily="2" charset="0"/>
              </a:defRPr>
            </a:lvl1pPr>
            <a:lvl2pPr marL="742950" indent="-285750">
              <a:spcBef>
                <a:spcPct val="20000"/>
              </a:spcBef>
              <a:buChar char="–"/>
              <a:defRPr sz="2800">
                <a:solidFill>
                  <a:schemeClr val="accent2"/>
                </a:solidFill>
                <a:latin typeface="DecimaWE Rg" panose="02000000000000000000" pitchFamily="2" charset="0"/>
              </a:defRPr>
            </a:lvl2pPr>
            <a:lvl3pPr marL="1143000" indent="-228600">
              <a:spcBef>
                <a:spcPct val="20000"/>
              </a:spcBef>
              <a:buChar char="•"/>
              <a:defRPr sz="2400">
                <a:solidFill>
                  <a:schemeClr val="accent2"/>
                </a:solidFill>
                <a:latin typeface="DecimaWE Rg" panose="02000000000000000000" pitchFamily="2" charset="0"/>
              </a:defRPr>
            </a:lvl3pPr>
            <a:lvl4pPr marL="1600200" indent="-228600">
              <a:spcBef>
                <a:spcPct val="20000"/>
              </a:spcBef>
              <a:buChar char="–"/>
              <a:defRPr sz="2000">
                <a:solidFill>
                  <a:schemeClr val="accent2"/>
                </a:solidFill>
                <a:latin typeface="DecimaWE Rg" panose="02000000000000000000" pitchFamily="2" charset="0"/>
              </a:defRPr>
            </a:lvl4pPr>
            <a:lvl5pPr marL="2057400" indent="-228600">
              <a:spcBef>
                <a:spcPct val="20000"/>
              </a:spcBef>
              <a:buChar char="»"/>
              <a:defRPr sz="2000">
                <a:solidFill>
                  <a:schemeClr val="accent2"/>
                </a:solidFill>
                <a:latin typeface="DecimaWE Rg" panose="02000000000000000000" pitchFamily="2" charset="0"/>
              </a:defRPr>
            </a:lvl5pPr>
            <a:lvl6pPr marL="2514600" indent="-228600" eaLnBrk="0" fontAlgn="base" hangingPunct="0">
              <a:spcBef>
                <a:spcPct val="20000"/>
              </a:spcBef>
              <a:spcAft>
                <a:spcPct val="0"/>
              </a:spcAft>
              <a:buChar char="»"/>
              <a:defRPr sz="2000">
                <a:solidFill>
                  <a:schemeClr val="accent2"/>
                </a:solidFill>
                <a:latin typeface="DecimaWE Rg" panose="02000000000000000000" pitchFamily="2" charset="0"/>
              </a:defRPr>
            </a:lvl6pPr>
            <a:lvl7pPr marL="2971800" indent="-228600" eaLnBrk="0" fontAlgn="base" hangingPunct="0">
              <a:spcBef>
                <a:spcPct val="20000"/>
              </a:spcBef>
              <a:spcAft>
                <a:spcPct val="0"/>
              </a:spcAft>
              <a:buChar char="»"/>
              <a:defRPr sz="2000">
                <a:solidFill>
                  <a:schemeClr val="accent2"/>
                </a:solidFill>
                <a:latin typeface="DecimaWE Rg" panose="02000000000000000000" pitchFamily="2" charset="0"/>
              </a:defRPr>
            </a:lvl7pPr>
            <a:lvl8pPr marL="3429000" indent="-228600" eaLnBrk="0" fontAlgn="base" hangingPunct="0">
              <a:spcBef>
                <a:spcPct val="20000"/>
              </a:spcBef>
              <a:spcAft>
                <a:spcPct val="0"/>
              </a:spcAft>
              <a:buChar char="»"/>
              <a:defRPr sz="2000">
                <a:solidFill>
                  <a:schemeClr val="accent2"/>
                </a:solidFill>
                <a:latin typeface="DecimaWE Rg" panose="02000000000000000000" pitchFamily="2" charset="0"/>
              </a:defRPr>
            </a:lvl8pPr>
            <a:lvl9pPr marL="3886200" indent="-228600" eaLnBrk="0" fontAlgn="base" hangingPunct="0">
              <a:spcBef>
                <a:spcPct val="20000"/>
              </a:spcBef>
              <a:spcAft>
                <a:spcPct val="0"/>
              </a:spcAft>
              <a:buChar char="»"/>
              <a:defRPr sz="2000">
                <a:solidFill>
                  <a:schemeClr val="accent2"/>
                </a:solidFill>
                <a:latin typeface="DecimaWE Rg" panose="02000000000000000000" pitchFamily="2" charset="0"/>
              </a:defRPr>
            </a:lvl9pPr>
          </a:lstStyle>
          <a:p>
            <a:pPr algn="ctr" eaLnBrk="1" hangingPunct="1">
              <a:spcBef>
                <a:spcPct val="0"/>
              </a:spcBef>
              <a:spcAft>
                <a:spcPts val="600"/>
              </a:spcAft>
              <a:buFontTx/>
              <a:buNone/>
              <a:defRPr/>
            </a:pPr>
            <a:r>
              <a:rPr lang="it-IT" sz="2000" b="1" dirty="0" smtClean="0">
                <a:solidFill>
                  <a:srgbClr val="002060"/>
                </a:solidFill>
                <a:latin typeface="+mn-lt"/>
                <a:cs typeface="Calibri" panose="020F0502020204030204" pitchFamily="34" charset="0"/>
              </a:rPr>
              <a:t>ARTICOLO </a:t>
            </a:r>
            <a:r>
              <a:rPr lang="it-IT" sz="2400" b="1" dirty="0" smtClean="0">
                <a:solidFill>
                  <a:srgbClr val="002060"/>
                </a:solidFill>
                <a:latin typeface="+mn-lt"/>
                <a:cs typeface="Calibri" panose="020F0502020204030204" pitchFamily="34" charset="0"/>
              </a:rPr>
              <a:t>55</a:t>
            </a:r>
            <a:r>
              <a:rPr lang="it-IT" sz="2000" b="1" dirty="0" smtClean="0">
                <a:solidFill>
                  <a:srgbClr val="002060"/>
                </a:solidFill>
                <a:latin typeface="+mn-lt"/>
                <a:cs typeface="Calibri" panose="020F0502020204030204" pitchFamily="34" charset="0"/>
              </a:rPr>
              <a:t> commi 1, 2, 3 e 4</a:t>
            </a:r>
          </a:p>
          <a:p>
            <a:pPr algn="ctr" eaLnBrk="1" hangingPunct="1">
              <a:spcBef>
                <a:spcPct val="0"/>
              </a:spcBef>
              <a:spcAft>
                <a:spcPts val="600"/>
              </a:spcAft>
              <a:buFontTx/>
              <a:buNone/>
              <a:defRPr/>
            </a:pPr>
            <a:r>
              <a:rPr lang="it-IT" sz="1200" i="1" dirty="0" smtClean="0">
                <a:solidFill>
                  <a:srgbClr val="002060"/>
                </a:solidFill>
              </a:rPr>
              <a:t>(Disposizioni per l'attuazione della riforma delle norme concernenti l'agevolazione dell'accesso al credito delle imprese, disposizioni transitorie e modifiche all'articolo 28 della legge regionale 5/2012)</a:t>
            </a:r>
          </a:p>
          <a:p>
            <a:pPr algn="just" eaLnBrk="1" hangingPunct="1">
              <a:spcBef>
                <a:spcPct val="0"/>
              </a:spcBef>
              <a:spcAft>
                <a:spcPts val="600"/>
              </a:spcAft>
              <a:buFontTx/>
              <a:buNone/>
              <a:defRPr/>
            </a:pPr>
            <a:endParaRPr lang="it-IT" sz="1200" dirty="0" smtClean="0">
              <a:solidFill>
                <a:srgbClr val="002060"/>
              </a:solidFill>
            </a:endParaRPr>
          </a:p>
          <a:p>
            <a:pPr algn="just" eaLnBrk="1" hangingPunct="1">
              <a:spcBef>
                <a:spcPct val="0"/>
              </a:spcBef>
              <a:spcAft>
                <a:spcPts val="1200"/>
              </a:spcAft>
              <a:buFontTx/>
              <a:buNone/>
              <a:defRPr/>
            </a:pPr>
            <a:r>
              <a:rPr lang="it-IT" sz="1200" dirty="0" smtClean="0">
                <a:solidFill>
                  <a:srgbClr val="002060"/>
                </a:solidFill>
              </a:rPr>
              <a:t>Il </a:t>
            </a:r>
            <a:r>
              <a:rPr lang="it-IT" sz="1200" b="1" dirty="0" smtClean="0">
                <a:solidFill>
                  <a:srgbClr val="002060"/>
                </a:solidFill>
              </a:rPr>
              <a:t>Fondo regionale per le iniziative economiche in Friuli Venezia Giulia </a:t>
            </a:r>
            <a:r>
              <a:rPr lang="it-IT" sz="1200" dirty="0" smtClean="0">
                <a:solidFill>
                  <a:srgbClr val="002060"/>
                </a:solidFill>
              </a:rPr>
              <a:t>di cui all’articolo 3, comma 1, della legge regionale 2/2012 è stato </a:t>
            </a:r>
            <a:r>
              <a:rPr lang="it-IT" sz="1200" u="sng" dirty="0" smtClean="0">
                <a:solidFill>
                  <a:srgbClr val="002060"/>
                </a:solidFill>
              </a:rPr>
              <a:t>attivato con deliberazione della Giunta regionale 17 febbraio 2023, n. 281</a:t>
            </a:r>
            <a:r>
              <a:rPr lang="it-IT" sz="1200" dirty="0" smtClean="0">
                <a:solidFill>
                  <a:srgbClr val="002060"/>
                </a:solidFill>
              </a:rPr>
              <a:t>.</a:t>
            </a:r>
            <a:endParaRPr lang="it-IT" sz="700" dirty="0" smtClean="0">
              <a:solidFill>
                <a:srgbClr val="002060"/>
              </a:solidFill>
            </a:endParaRPr>
          </a:p>
          <a:p>
            <a:pPr algn="just" eaLnBrk="1" hangingPunct="1">
              <a:spcBef>
                <a:spcPct val="0"/>
              </a:spcBef>
              <a:spcAft>
                <a:spcPts val="1200"/>
              </a:spcAft>
              <a:buFontTx/>
              <a:buNone/>
              <a:defRPr/>
            </a:pPr>
            <a:r>
              <a:rPr lang="it-IT" sz="1200" dirty="0" smtClean="0">
                <a:solidFill>
                  <a:srgbClr val="002060"/>
                </a:solidFill>
              </a:rPr>
              <a:t>Il Fondo </a:t>
            </a:r>
            <a:r>
              <a:rPr lang="it-IT" sz="1200" u="sng" dirty="0" smtClean="0">
                <a:solidFill>
                  <a:srgbClr val="002060"/>
                </a:solidFill>
              </a:rPr>
              <a:t>prosegue senza soluzione di continuità nell’attività della gestione fuori bilancio di cui al conto n. 95 </a:t>
            </a:r>
            <a:r>
              <a:rPr lang="it-IT" sz="1200" dirty="0" smtClean="0">
                <a:solidFill>
                  <a:srgbClr val="002060"/>
                </a:solidFill>
              </a:rPr>
              <a:t>riferito alla legge 23 gennaio 1970, n. 8 (Modifiche alla L. 31 luglio 1957, n. 742, ed alla legge 18 ottobre 1955, n. 908, in materia di credito a medio termine alle attività industriali e provvidenze creditizie a favore dell’artigianato della regione Friuli-Venezia Giulia)</a:t>
            </a:r>
          </a:p>
          <a:p>
            <a:pPr eaLnBrk="1" hangingPunct="1">
              <a:spcBef>
                <a:spcPct val="0"/>
              </a:spcBef>
              <a:spcAft>
                <a:spcPts val="600"/>
              </a:spcAft>
              <a:buFontTx/>
              <a:buNone/>
              <a:defRPr/>
            </a:pPr>
            <a:r>
              <a:rPr lang="it-IT" sz="1200" dirty="0" smtClean="0">
                <a:solidFill>
                  <a:srgbClr val="002060"/>
                </a:solidFill>
              </a:rPr>
              <a:t>Con la medesima deliberazione della Giunta regionale 281/2023 si è </a:t>
            </a:r>
            <a:r>
              <a:rPr lang="it-IT" sz="1200" b="1" dirty="0" smtClean="0">
                <a:solidFill>
                  <a:srgbClr val="002060"/>
                </a:solidFill>
              </a:rPr>
              <a:t>disposta la cessazione delle seguenti gestioni </a:t>
            </a:r>
            <a:r>
              <a:rPr lang="it-IT" sz="1200" dirty="0" smtClean="0">
                <a:solidFill>
                  <a:srgbClr val="002060"/>
                </a:solidFill>
              </a:rPr>
              <a:t>fuori bilancio:</a:t>
            </a:r>
          </a:p>
          <a:p>
            <a:pPr marL="171450" indent="-171450" eaLnBrk="1" hangingPunct="1">
              <a:spcBef>
                <a:spcPct val="0"/>
              </a:spcBef>
              <a:spcAft>
                <a:spcPts val="600"/>
              </a:spcAft>
              <a:buFont typeface="Wingdings" panose="05000000000000000000" pitchFamily="2" charset="2"/>
              <a:buChar char="§"/>
              <a:defRPr/>
            </a:pPr>
            <a:r>
              <a:rPr lang="it-IT" sz="1200" dirty="0" smtClean="0">
                <a:solidFill>
                  <a:srgbClr val="002060"/>
                </a:solidFill>
              </a:rPr>
              <a:t>Fondo per lo sviluppo;</a:t>
            </a:r>
          </a:p>
          <a:p>
            <a:pPr marL="171450" indent="-171450" eaLnBrk="1" hangingPunct="1">
              <a:spcBef>
                <a:spcPct val="0"/>
              </a:spcBef>
              <a:spcAft>
                <a:spcPts val="600"/>
              </a:spcAft>
              <a:buFont typeface="Wingdings" panose="05000000000000000000" pitchFamily="2" charset="2"/>
              <a:buChar char="§"/>
              <a:defRPr/>
            </a:pPr>
            <a:r>
              <a:rPr lang="it-IT" sz="1200" dirty="0">
                <a:solidFill>
                  <a:srgbClr val="002060"/>
                </a:solidFill>
              </a:rPr>
              <a:t>Sezione smobilizzo crediti </a:t>
            </a:r>
            <a:r>
              <a:rPr lang="it-IT" sz="1200" dirty="0" smtClean="0">
                <a:solidFill>
                  <a:srgbClr val="002060"/>
                </a:solidFill>
              </a:rPr>
              <a:t>PA;</a:t>
            </a:r>
          </a:p>
          <a:p>
            <a:pPr marL="171450" indent="-171450" eaLnBrk="1" hangingPunct="1">
              <a:spcBef>
                <a:spcPct val="0"/>
              </a:spcBef>
              <a:spcAft>
                <a:spcPts val="600"/>
              </a:spcAft>
              <a:buFont typeface="Wingdings" panose="05000000000000000000" pitchFamily="2" charset="2"/>
              <a:buChar char="§"/>
              <a:defRPr/>
            </a:pPr>
            <a:r>
              <a:rPr lang="it-IT" sz="1200" dirty="0" smtClean="0">
                <a:solidFill>
                  <a:srgbClr val="002060"/>
                </a:solidFill>
              </a:rPr>
              <a:t>Fondo di rotazione per iniziative economiche a Trieste e Gorizia di cui alla legge 18 dicembre 1955, n. 908 (FRIE – legge 198/1976);</a:t>
            </a:r>
          </a:p>
          <a:p>
            <a:pPr marL="171450" indent="-171450" eaLnBrk="1" hangingPunct="1">
              <a:spcBef>
                <a:spcPct val="0"/>
              </a:spcBef>
              <a:spcAft>
                <a:spcPts val="600"/>
              </a:spcAft>
              <a:buFont typeface="Wingdings" panose="05000000000000000000" pitchFamily="2" charset="2"/>
              <a:buChar char="§"/>
              <a:defRPr/>
            </a:pPr>
            <a:r>
              <a:rPr lang="it-IT" sz="1200" dirty="0" smtClean="0">
                <a:solidFill>
                  <a:srgbClr val="002060"/>
                </a:solidFill>
              </a:rPr>
              <a:t>Fondo regionale di garanzia per le PMI;</a:t>
            </a:r>
          </a:p>
          <a:p>
            <a:pPr marL="171450" indent="-171450" eaLnBrk="1" hangingPunct="1">
              <a:spcBef>
                <a:spcPct val="0"/>
              </a:spcBef>
              <a:spcAft>
                <a:spcPts val="600"/>
              </a:spcAft>
              <a:buFont typeface="Wingdings" panose="05000000000000000000" pitchFamily="2" charset="2"/>
              <a:buChar char="§"/>
              <a:defRPr/>
            </a:pPr>
            <a:r>
              <a:rPr lang="it-IT" sz="1200" dirty="0" smtClean="0">
                <a:solidFill>
                  <a:srgbClr val="002060"/>
                </a:solidFill>
              </a:rPr>
              <a:t>Sezione anticrisi artigianato e attività produttive e  Sezione anticrisi commercio, turismo e servizi,;</a:t>
            </a:r>
          </a:p>
          <a:p>
            <a:pPr marL="171450" indent="-171450" eaLnBrk="1" hangingPunct="1">
              <a:spcBef>
                <a:spcPct val="0"/>
              </a:spcBef>
              <a:spcAft>
                <a:spcPts val="1200"/>
              </a:spcAft>
              <a:buFont typeface="Wingdings" panose="05000000000000000000" pitchFamily="2" charset="2"/>
              <a:buChar char="§"/>
              <a:defRPr/>
            </a:pPr>
            <a:r>
              <a:rPr lang="it-IT" sz="1200" dirty="0" smtClean="0">
                <a:solidFill>
                  <a:srgbClr val="002060"/>
                </a:solidFill>
              </a:rPr>
              <a:t>Sezione per i distretti industriali della sedia e del mobile;</a:t>
            </a:r>
          </a:p>
          <a:p>
            <a:pPr algn="just" eaLnBrk="1" hangingPunct="1">
              <a:spcBef>
                <a:spcPct val="0"/>
              </a:spcBef>
              <a:spcAft>
                <a:spcPts val="600"/>
              </a:spcAft>
              <a:buFontTx/>
              <a:buNone/>
              <a:defRPr/>
            </a:pPr>
            <a:r>
              <a:rPr lang="it-IT" sz="1200" b="1" dirty="0" smtClean="0">
                <a:solidFill>
                  <a:srgbClr val="002060"/>
                </a:solidFill>
              </a:rPr>
              <a:t>Le risorse delle predette gestioni, i relativi rapporti giuridici attivi e passivi nonché le somme relative ai successivi rientri affluiranno a partire dal 1° marzo 2023 nel Fondo regionale per le iniziative economiche in Friuli Venezia Giulia</a:t>
            </a:r>
          </a:p>
        </p:txBody>
      </p:sp>
      <p:sp>
        <p:nvSpPr>
          <p:cNvPr id="3" name="Rettangolo 2"/>
          <p:cNvSpPr/>
          <p:nvPr/>
        </p:nvSpPr>
        <p:spPr>
          <a:xfrm>
            <a:off x="1885950" y="188913"/>
            <a:ext cx="6985000" cy="1016000"/>
          </a:xfrm>
          <a:prstGeom prst="rect">
            <a:avLst/>
          </a:prstGeom>
        </p:spPr>
        <p:txBody>
          <a:bodyPr>
            <a:spAutoFit/>
          </a:bodyPr>
          <a:lstStyle/>
          <a:p>
            <a:pPr algn="ctr" eaLnBrk="1" hangingPunct="1">
              <a:spcAft>
                <a:spcPts val="0"/>
              </a:spcAft>
              <a:defRPr/>
            </a:pPr>
            <a:r>
              <a:rPr lang="it-IT" sz="2800" b="1" dirty="0">
                <a:solidFill>
                  <a:schemeClr val="accent5">
                    <a:lumMod val="50000"/>
                  </a:schemeClr>
                </a:solidFill>
              </a:rPr>
              <a:t>LEGGE REGIONALE 22 FEBBRAIO 2021, n. 3 </a:t>
            </a:r>
          </a:p>
          <a:p>
            <a:pPr algn="ctr" eaLnBrk="1" hangingPunct="1">
              <a:spcAft>
                <a:spcPts val="0"/>
              </a:spcAft>
              <a:defRPr/>
            </a:pPr>
            <a:r>
              <a:rPr lang="it-IT" sz="1600" dirty="0">
                <a:solidFill>
                  <a:schemeClr val="accent5">
                    <a:lumMod val="50000"/>
                  </a:schemeClr>
                </a:solidFill>
              </a:rPr>
              <a:t>(Disposizioni per la modernizzazione, la crescita e lo sviluppo sostenibile verso una nuova economia del Friuli Venezia Giulia (</a:t>
            </a:r>
            <a:r>
              <a:rPr lang="it-IT" sz="1600" dirty="0" err="1">
                <a:solidFill>
                  <a:schemeClr val="accent5">
                    <a:lumMod val="50000"/>
                  </a:schemeClr>
                </a:solidFill>
              </a:rPr>
              <a:t>SviluppoImpresa</a:t>
            </a:r>
            <a:r>
              <a:rPr lang="it-IT" sz="1600" dirty="0">
                <a:solidFill>
                  <a:schemeClr val="accent5">
                    <a:lumMod val="50000"/>
                  </a:schemeClr>
                </a:solidFill>
              </a:rPr>
              <a:t>))</a:t>
            </a:r>
          </a:p>
        </p:txBody>
      </p:sp>
      <p:sp>
        <p:nvSpPr>
          <p:cNvPr id="9" name="Pentagono 8"/>
          <p:cNvSpPr/>
          <p:nvPr/>
        </p:nvSpPr>
        <p:spPr bwMode="auto">
          <a:xfrm>
            <a:off x="547688" y="2496965"/>
            <a:ext cx="215900" cy="215900"/>
          </a:xfrm>
          <a:prstGeom prst="homePlate">
            <a:avLst/>
          </a:prstGeom>
          <a:solidFill>
            <a:srgbClr val="FF0000">
              <a:alpha val="25999"/>
            </a:srgbClr>
          </a:solidFill>
          <a:ln w="9525" cap="flat" cmpd="sng" algn="ctr">
            <a:solidFill>
              <a:srgbClr val="FFF7E5"/>
            </a:solidFill>
            <a:prstDash val="solid"/>
            <a:round/>
            <a:headEnd type="none" w="med" len="med"/>
            <a:tailEnd type="none" w="med" len="med"/>
          </a:ln>
          <a:effectLst/>
          <a:extLst/>
        </p:spPr>
        <p:txBody>
          <a:bodyPr wrap="none" anchor="ctr"/>
          <a:lstStyle/>
          <a:p>
            <a:pPr algn="ctr" eaLnBrk="1" hangingPunct="1">
              <a:defRPr/>
            </a:pPr>
            <a:r>
              <a:rPr lang="it-IT" sz="1050" dirty="0"/>
              <a:t>1</a:t>
            </a:r>
          </a:p>
        </p:txBody>
      </p:sp>
      <p:sp>
        <p:nvSpPr>
          <p:cNvPr id="18437" name="Pentagono 9"/>
          <p:cNvSpPr>
            <a:spLocks noChangeArrowheads="1"/>
          </p:cNvSpPr>
          <p:nvPr/>
        </p:nvSpPr>
        <p:spPr bwMode="auto">
          <a:xfrm>
            <a:off x="547688" y="3069581"/>
            <a:ext cx="215900" cy="215900"/>
          </a:xfrm>
          <a:prstGeom prst="homePlate">
            <a:avLst>
              <a:gd name="adj" fmla="val 50000"/>
            </a:avLst>
          </a:prstGeom>
          <a:solidFill>
            <a:srgbClr val="FF0000">
              <a:alpha val="25882"/>
            </a:srgbClr>
          </a:solidFill>
          <a:ln w="9525" algn="ctr">
            <a:solidFill>
              <a:srgbClr val="FFF7E5"/>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r>
              <a:rPr lang="it-IT" altLang="it-IT" sz="1100"/>
              <a:t>2</a:t>
            </a:r>
          </a:p>
        </p:txBody>
      </p:sp>
      <p:sp>
        <p:nvSpPr>
          <p:cNvPr id="18438" name="Pentagono 10"/>
          <p:cNvSpPr>
            <a:spLocks noChangeArrowheads="1"/>
          </p:cNvSpPr>
          <p:nvPr/>
        </p:nvSpPr>
        <p:spPr bwMode="auto">
          <a:xfrm>
            <a:off x="547688" y="3760529"/>
            <a:ext cx="215900" cy="215900"/>
          </a:xfrm>
          <a:prstGeom prst="homePlate">
            <a:avLst>
              <a:gd name="adj" fmla="val 50000"/>
            </a:avLst>
          </a:prstGeom>
          <a:solidFill>
            <a:srgbClr val="FF0000">
              <a:alpha val="25882"/>
            </a:srgbClr>
          </a:solidFill>
          <a:ln w="9525" algn="ctr">
            <a:solidFill>
              <a:srgbClr val="FFF7E5"/>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r>
              <a:rPr lang="it-IT" altLang="it-IT" sz="1100"/>
              <a:t>3</a:t>
            </a:r>
          </a:p>
        </p:txBody>
      </p:sp>
      <p:sp>
        <p:nvSpPr>
          <p:cNvPr id="18439" name="Pentagono 11"/>
          <p:cNvSpPr>
            <a:spLocks noChangeArrowheads="1"/>
          </p:cNvSpPr>
          <p:nvPr/>
        </p:nvSpPr>
        <p:spPr bwMode="auto">
          <a:xfrm>
            <a:off x="547688" y="5661248"/>
            <a:ext cx="215900" cy="215900"/>
          </a:xfrm>
          <a:prstGeom prst="homePlate">
            <a:avLst>
              <a:gd name="adj" fmla="val 50000"/>
            </a:avLst>
          </a:prstGeom>
          <a:solidFill>
            <a:srgbClr val="FF0000">
              <a:alpha val="25882"/>
            </a:srgbClr>
          </a:solidFill>
          <a:ln w="9525" algn="ctr">
            <a:solidFill>
              <a:srgbClr val="FFF7E5"/>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r>
              <a:rPr lang="it-IT" altLang="it-IT" sz="1100"/>
              <a:t>4</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83568" y="611318"/>
            <a:ext cx="8351837" cy="523220"/>
          </a:xfrm>
          <a:prstGeom prst="rect">
            <a:avLst/>
          </a:prstGeom>
        </p:spPr>
        <p:txBody>
          <a:bodyPr>
            <a:spAutoFit/>
          </a:bodyPr>
          <a:lstStyle/>
          <a:p>
            <a:pPr algn="ctr" eaLnBrk="1" hangingPunct="1">
              <a:spcAft>
                <a:spcPts val="0"/>
              </a:spcAft>
              <a:defRPr/>
            </a:pPr>
            <a:r>
              <a:rPr lang="it-IT" sz="2800" b="1" dirty="0" smtClean="0">
                <a:solidFill>
                  <a:srgbClr val="3787AF"/>
                </a:solidFill>
                <a:effectLst>
                  <a:outerShdw blurRad="38100" dist="38100" dir="2700000" algn="tl">
                    <a:srgbClr val="000000">
                      <a:alpha val="43137"/>
                    </a:srgbClr>
                  </a:outerShdw>
                </a:effectLst>
              </a:rPr>
              <a:t>FONDI – la nuova </a:t>
            </a:r>
            <a:r>
              <a:rPr lang="it-IT" sz="2800" b="1" dirty="0" smtClean="0">
                <a:solidFill>
                  <a:srgbClr val="3787AF"/>
                </a:solidFill>
                <a:effectLst>
                  <a:outerShdw blurRad="38100" dist="38100" dir="2700000" algn="tl">
                    <a:srgbClr val="000000">
                      <a:alpha val="43137"/>
                    </a:srgbClr>
                  </a:outerShdw>
                </a:effectLst>
              </a:rPr>
              <a:t>organizzazione contabile  </a:t>
            </a:r>
            <a:endParaRPr lang="it-IT" sz="2800" b="1" dirty="0">
              <a:solidFill>
                <a:srgbClr val="3787AF"/>
              </a:solidFill>
              <a:effectLst>
                <a:outerShdw blurRad="38100" dist="38100" dir="2700000" algn="tl">
                  <a:srgbClr val="000000">
                    <a:alpha val="43137"/>
                  </a:srgbClr>
                </a:outerShdw>
              </a:effectLst>
            </a:endParaRPr>
          </a:p>
        </p:txBody>
      </p:sp>
      <p:graphicFrame>
        <p:nvGraphicFramePr>
          <p:cNvPr id="2" name="Diagramma 1"/>
          <p:cNvGraphicFramePr/>
          <p:nvPr>
            <p:extLst>
              <p:ext uri="{D42A27DB-BD31-4B8C-83A1-F6EECF244321}">
                <p14:modId xmlns:p14="http://schemas.microsoft.com/office/powerpoint/2010/main" val="3415681397"/>
              </p:ext>
            </p:extLst>
          </p:nvPr>
        </p:nvGraphicFramePr>
        <p:xfrm>
          <a:off x="755576" y="1556792"/>
          <a:ext cx="5400600"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ttangolo arrotondato 2"/>
          <p:cNvSpPr/>
          <p:nvPr/>
        </p:nvSpPr>
        <p:spPr bwMode="auto">
          <a:xfrm>
            <a:off x="6300094" y="1556792"/>
            <a:ext cx="2448272" cy="2808312"/>
          </a:xfrm>
          <a:prstGeom prst="roundRect">
            <a:avLst/>
          </a:prstGeom>
          <a:solidFill>
            <a:srgbClr val="99C1D3">
              <a:alpha val="25999"/>
            </a:srgbClr>
          </a:solidFill>
          <a:ln w="9525" cap="flat" cmpd="sng" algn="ctr">
            <a:solidFill>
              <a:schemeClr val="accent1"/>
            </a:solidFill>
            <a:prstDash val="solid"/>
            <a:round/>
            <a:headEnd type="none" w="med" len="med"/>
            <a:tailEnd type="none" w="med" len="med"/>
          </a:ln>
          <a:effectLst/>
          <a:extLst/>
        </p:spPr>
        <p:txBody>
          <a:bodyPr wrap="none" anchor="ctr"/>
          <a:lstStyle/>
          <a:p>
            <a:pPr algn="ctr" eaLnBrk="1" hangingPunct="1">
              <a:defRPr/>
            </a:pPr>
            <a:r>
              <a:rPr lang="it-IT" sz="1800" dirty="0">
                <a:solidFill>
                  <a:srgbClr val="002060"/>
                </a:solidFill>
              </a:rPr>
              <a:t>FRIE - Legge 8/1970</a:t>
            </a:r>
          </a:p>
          <a:p>
            <a:pPr algn="ctr" eaLnBrk="1" hangingPunct="1">
              <a:defRPr/>
            </a:pPr>
            <a:endParaRPr lang="it-IT" sz="1800" strike="sngStrike" dirty="0">
              <a:solidFill>
                <a:srgbClr val="002060"/>
              </a:solidFill>
            </a:endParaRPr>
          </a:p>
          <a:p>
            <a:pPr algn="ctr" eaLnBrk="1" hangingPunct="1">
              <a:defRPr/>
            </a:pPr>
            <a:r>
              <a:rPr lang="it-IT" sz="1800" b="1" dirty="0">
                <a:solidFill>
                  <a:srgbClr val="002060"/>
                </a:solidFill>
              </a:rPr>
              <a:t>Fondo regionale </a:t>
            </a:r>
          </a:p>
          <a:p>
            <a:pPr algn="ctr" eaLnBrk="1" hangingPunct="1">
              <a:defRPr/>
            </a:pPr>
            <a:r>
              <a:rPr lang="it-IT" sz="1800" b="1" dirty="0">
                <a:solidFill>
                  <a:srgbClr val="002060"/>
                </a:solidFill>
              </a:rPr>
              <a:t>per le iniziative</a:t>
            </a:r>
          </a:p>
          <a:p>
            <a:pPr algn="ctr" eaLnBrk="1" hangingPunct="1">
              <a:defRPr/>
            </a:pPr>
            <a:r>
              <a:rPr lang="it-IT" sz="1800" b="1" dirty="0">
                <a:solidFill>
                  <a:srgbClr val="002060"/>
                </a:solidFill>
              </a:rPr>
              <a:t> economiche </a:t>
            </a:r>
          </a:p>
          <a:p>
            <a:pPr algn="ctr" eaLnBrk="1" hangingPunct="1">
              <a:defRPr/>
            </a:pPr>
            <a:r>
              <a:rPr lang="it-IT" sz="1800" b="1" dirty="0">
                <a:solidFill>
                  <a:srgbClr val="002060"/>
                </a:solidFill>
              </a:rPr>
              <a:t>in Friuli Venezia </a:t>
            </a:r>
            <a:r>
              <a:rPr lang="it-IT" sz="1800" b="1" dirty="0" smtClean="0">
                <a:solidFill>
                  <a:srgbClr val="002060"/>
                </a:solidFill>
              </a:rPr>
              <a:t>Giulia</a:t>
            </a:r>
          </a:p>
          <a:p>
            <a:pPr algn="ctr" eaLnBrk="1" hangingPunct="1">
              <a:defRPr/>
            </a:pPr>
            <a:r>
              <a:rPr lang="it-IT" sz="1400" dirty="0" smtClean="0">
                <a:solidFill>
                  <a:srgbClr val="002060"/>
                </a:solidFill>
              </a:rPr>
              <a:t>(risorse di derivazione regionale) </a:t>
            </a:r>
            <a:endParaRPr lang="it-IT" sz="1800" dirty="0"/>
          </a:p>
        </p:txBody>
      </p:sp>
      <p:graphicFrame>
        <p:nvGraphicFramePr>
          <p:cNvPr id="7" name="Diagramma 6"/>
          <p:cNvGraphicFramePr/>
          <p:nvPr>
            <p:extLst>
              <p:ext uri="{D42A27DB-BD31-4B8C-83A1-F6EECF244321}">
                <p14:modId xmlns:p14="http://schemas.microsoft.com/office/powerpoint/2010/main" val="1095206135"/>
              </p:ext>
            </p:extLst>
          </p:nvPr>
        </p:nvGraphicFramePr>
        <p:xfrm>
          <a:off x="755576" y="5016600"/>
          <a:ext cx="5400600" cy="5040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Freccia in giù 3"/>
          <p:cNvSpPr/>
          <p:nvPr/>
        </p:nvSpPr>
        <p:spPr bwMode="auto">
          <a:xfrm>
            <a:off x="7416280" y="2401301"/>
            <a:ext cx="215900" cy="215900"/>
          </a:xfrm>
          <a:prstGeom prst="downArrow">
            <a:avLst/>
          </a:prstGeom>
          <a:solidFill>
            <a:schemeClr val="accent1">
              <a:lumMod val="50000"/>
              <a:alpha val="25999"/>
            </a:schemeClr>
          </a:solidFill>
          <a:ln w="9525" cap="flat" cmpd="sng" algn="ctr">
            <a:solidFill>
              <a:schemeClr val="accent5">
                <a:lumMod val="75000"/>
              </a:schemeClr>
            </a:solidFill>
            <a:prstDash val="solid"/>
            <a:round/>
            <a:headEnd type="none" w="med" len="med"/>
            <a:tailEnd type="none" w="med" len="med"/>
          </a:ln>
          <a:effectLst/>
          <a:extLst/>
        </p:spPr>
        <p:txBody>
          <a:bodyPr wrap="none" anchor="ctr"/>
          <a:lstStyle/>
          <a:p>
            <a:pPr algn="ctr" eaLnBrk="1" hangingPunct="1">
              <a:defRPr/>
            </a:pPr>
            <a:endParaRPr lang="it-IT"/>
          </a:p>
        </p:txBody>
      </p:sp>
      <p:sp>
        <p:nvSpPr>
          <p:cNvPr id="20487" name="Rettangolo arrotondato 5"/>
          <p:cNvSpPr>
            <a:spLocks noChangeArrowheads="1"/>
          </p:cNvSpPr>
          <p:nvPr/>
        </p:nvSpPr>
        <p:spPr bwMode="auto">
          <a:xfrm>
            <a:off x="6300441" y="4756490"/>
            <a:ext cx="2447925" cy="1024276"/>
          </a:xfrm>
          <a:prstGeom prst="roundRect">
            <a:avLst>
              <a:gd name="adj" fmla="val 16667"/>
            </a:avLst>
          </a:prstGeom>
          <a:solidFill>
            <a:srgbClr val="002060">
              <a:alpha val="25882"/>
            </a:srgbClr>
          </a:solidFill>
          <a:ln w="9525" algn="ctr">
            <a:solidFill>
              <a:srgbClr val="C5CED7"/>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a:r>
              <a:rPr lang="it-IT" altLang="it-IT" sz="1800" b="1" dirty="0">
                <a:solidFill>
                  <a:srgbClr val="002060"/>
                </a:solidFill>
              </a:rPr>
              <a:t>Gestione FRIE</a:t>
            </a:r>
          </a:p>
          <a:p>
            <a:pPr algn="ctr"/>
            <a:r>
              <a:rPr lang="it-IT" altLang="it-IT" sz="1600" dirty="0">
                <a:solidFill>
                  <a:srgbClr val="002060"/>
                </a:solidFill>
              </a:rPr>
              <a:t>FRIE - Legge </a:t>
            </a:r>
            <a:r>
              <a:rPr lang="it-IT" altLang="it-IT" sz="1600" dirty="0" smtClean="0">
                <a:solidFill>
                  <a:srgbClr val="002060"/>
                </a:solidFill>
              </a:rPr>
              <a:t>908/1955</a:t>
            </a:r>
          </a:p>
          <a:p>
            <a:pPr algn="ctr"/>
            <a:r>
              <a:rPr lang="it-IT" altLang="it-IT" sz="1400" dirty="0" smtClean="0">
                <a:solidFill>
                  <a:srgbClr val="002060"/>
                </a:solidFill>
              </a:rPr>
              <a:t>(risorse derivazione statale)</a:t>
            </a:r>
            <a:endParaRPr lang="it-IT" altLang="it-IT" sz="1400" dirty="0">
              <a:solidFill>
                <a:srgbClr val="00206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971600" y="188640"/>
            <a:ext cx="8136904" cy="1107996"/>
          </a:xfrm>
          <a:prstGeom prst="rect">
            <a:avLst/>
          </a:prstGeom>
        </p:spPr>
        <p:txBody>
          <a:bodyPr wrap="square">
            <a:spAutoFit/>
          </a:bodyPr>
          <a:lstStyle/>
          <a:p>
            <a:pPr algn="ctr" eaLnBrk="1" hangingPunct="1">
              <a:spcAft>
                <a:spcPts val="1200"/>
              </a:spcAft>
              <a:defRPr/>
            </a:pPr>
            <a:r>
              <a:rPr lang="it-IT" sz="2800" b="1" dirty="0" smtClean="0">
                <a:solidFill>
                  <a:srgbClr val="3787AF"/>
                </a:solidFill>
                <a:effectLst>
                  <a:outerShdw blurRad="38100" dist="38100" dir="2700000" algn="tl">
                    <a:srgbClr val="000000">
                      <a:alpha val="43137"/>
                    </a:srgbClr>
                  </a:outerShdw>
                </a:effectLst>
              </a:rPr>
              <a:t>STRUMENTI   </a:t>
            </a:r>
          </a:p>
          <a:p>
            <a:pPr eaLnBrk="1" hangingPunct="1">
              <a:spcAft>
                <a:spcPts val="0"/>
              </a:spcAft>
              <a:defRPr/>
            </a:pPr>
            <a:r>
              <a:rPr lang="it-IT" sz="2800" b="1" dirty="0" smtClean="0">
                <a:solidFill>
                  <a:srgbClr val="3787AF"/>
                </a:solidFill>
                <a:effectLst>
                  <a:outerShdw blurRad="38100" dist="38100" dir="2700000" algn="tl">
                    <a:srgbClr val="000000">
                      <a:alpha val="43137"/>
                    </a:srgbClr>
                  </a:outerShdw>
                </a:effectLst>
              </a:rPr>
              <a:t>      </a:t>
            </a:r>
            <a:r>
              <a:rPr lang="it-IT" b="1" dirty="0" smtClean="0">
                <a:solidFill>
                  <a:schemeClr val="accent5">
                    <a:lumMod val="75000"/>
                  </a:schemeClr>
                </a:solidFill>
                <a:effectLst>
                  <a:outerShdw blurRad="38100" dist="38100" dir="2700000" algn="tl">
                    <a:srgbClr val="000000">
                      <a:alpha val="43137"/>
                    </a:srgbClr>
                  </a:outerShdw>
                </a:effectLst>
              </a:rPr>
              <a:t>PRIMA 		               E 		               DOPO </a:t>
            </a:r>
            <a:endParaRPr lang="it-IT" b="1" dirty="0">
              <a:solidFill>
                <a:schemeClr val="accent5">
                  <a:lumMod val="75000"/>
                </a:schemeClr>
              </a:solidFill>
              <a:effectLst>
                <a:outerShdw blurRad="38100" dist="38100" dir="2700000" algn="tl">
                  <a:srgbClr val="000000">
                    <a:alpha val="43137"/>
                  </a:srgbClr>
                </a:outerShdw>
              </a:effectLst>
            </a:endParaRPr>
          </a:p>
        </p:txBody>
      </p:sp>
      <p:graphicFrame>
        <p:nvGraphicFramePr>
          <p:cNvPr id="5" name="Diagramma 4"/>
          <p:cNvGraphicFramePr/>
          <p:nvPr>
            <p:extLst>
              <p:ext uri="{D42A27DB-BD31-4B8C-83A1-F6EECF244321}">
                <p14:modId xmlns:p14="http://schemas.microsoft.com/office/powerpoint/2010/main" val="743696550"/>
              </p:ext>
            </p:extLst>
          </p:nvPr>
        </p:nvGraphicFramePr>
        <p:xfrm>
          <a:off x="899592" y="1484784"/>
          <a:ext cx="540060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ttangolo arrotondato 6"/>
          <p:cNvSpPr/>
          <p:nvPr/>
        </p:nvSpPr>
        <p:spPr bwMode="auto">
          <a:xfrm>
            <a:off x="6413979" y="2564904"/>
            <a:ext cx="2347187" cy="936104"/>
          </a:xfrm>
          <a:prstGeom prst="roundRect">
            <a:avLst/>
          </a:prstGeom>
          <a:solidFill>
            <a:srgbClr val="00B0F0">
              <a:alpha val="25999"/>
            </a:srgb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rgbClr val="002060"/>
                </a:solidFill>
                <a:effectLst/>
                <a:latin typeface="DecimaWE Rg" pitchFamily="2" charset="0"/>
              </a:rPr>
              <a:t>Finanziamenti</a:t>
            </a:r>
            <a:r>
              <a:rPr kumimoji="0" lang="it-IT" sz="1200" b="1" i="0" u="none" strike="noStrike" cap="none" normalizeH="0" dirty="0" smtClean="0">
                <a:ln>
                  <a:noFill/>
                </a:ln>
                <a:solidFill>
                  <a:srgbClr val="002060"/>
                </a:solidFill>
                <a:effectLst/>
                <a:latin typeface="DecimaWE Rg" pitchFamily="2" charset="0"/>
              </a:rPr>
              <a:t> agevolati </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dirty="0" smtClean="0">
                <a:ln>
                  <a:noFill/>
                </a:ln>
                <a:solidFill>
                  <a:srgbClr val="002060"/>
                </a:solidFill>
                <a:effectLst/>
                <a:latin typeface="DecimaWE Rg" pitchFamily="2" charset="0"/>
              </a:rPr>
              <a:t>Investimento e sviluppo</a:t>
            </a:r>
          </a:p>
          <a:p>
            <a:pPr marL="0" marR="0" indent="0" algn="ctr" defTabSz="914400" rtl="0" eaLnBrk="1" fontAlgn="base" latinLnBrk="0" hangingPunct="1">
              <a:lnSpc>
                <a:spcPct val="100000"/>
              </a:lnSpc>
              <a:spcBef>
                <a:spcPct val="0"/>
              </a:spcBef>
              <a:spcAft>
                <a:spcPct val="0"/>
              </a:spcAft>
              <a:buClrTx/>
              <a:buSzTx/>
              <a:buFontTx/>
              <a:buNone/>
              <a:tabLst/>
            </a:pPr>
            <a:r>
              <a:rPr lang="it-IT" sz="1100" dirty="0" smtClean="0">
                <a:solidFill>
                  <a:srgbClr val="002060"/>
                </a:solidFill>
              </a:rPr>
              <a:t>(art. 12 </a:t>
            </a:r>
            <a:r>
              <a:rPr lang="it-IT" sz="1100" dirty="0" err="1" smtClean="0">
                <a:solidFill>
                  <a:srgbClr val="002060"/>
                </a:solidFill>
              </a:rPr>
              <a:t>DPReg</a:t>
            </a:r>
            <a:r>
              <a:rPr lang="it-IT" sz="1100" dirty="0" smtClean="0">
                <a:solidFill>
                  <a:srgbClr val="002060"/>
                </a:solidFill>
              </a:rPr>
              <a:t>. 25/2023)</a:t>
            </a:r>
            <a:r>
              <a:rPr kumimoji="0" lang="it-IT" sz="1100" i="0" u="none" strike="noStrike" cap="none" normalizeH="0" dirty="0" smtClean="0">
                <a:ln>
                  <a:noFill/>
                </a:ln>
                <a:solidFill>
                  <a:srgbClr val="002060"/>
                </a:solidFill>
                <a:effectLst/>
              </a:rPr>
              <a:t> </a:t>
            </a:r>
            <a:endParaRPr kumimoji="0" lang="it-IT" sz="1100" i="0" u="none" strike="noStrike" cap="none" normalizeH="0" baseline="0" dirty="0" smtClean="0">
              <a:ln>
                <a:noFill/>
              </a:ln>
              <a:solidFill>
                <a:srgbClr val="002060"/>
              </a:solidFill>
              <a:effectLst/>
            </a:endParaRPr>
          </a:p>
        </p:txBody>
      </p:sp>
      <p:sp>
        <p:nvSpPr>
          <p:cNvPr id="8" name="Rettangolo arrotondato 7"/>
          <p:cNvSpPr/>
          <p:nvPr/>
        </p:nvSpPr>
        <p:spPr bwMode="auto">
          <a:xfrm>
            <a:off x="6406275" y="1484784"/>
            <a:ext cx="2347187" cy="936104"/>
          </a:xfrm>
          <a:prstGeom prst="roundRect">
            <a:avLst/>
          </a:prstGeom>
          <a:solidFill>
            <a:srgbClr val="00B0F0">
              <a:alpha val="25999"/>
            </a:srgb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1200" b="1" dirty="0" smtClean="0">
                <a:solidFill>
                  <a:srgbClr val="002060"/>
                </a:solidFill>
              </a:rPr>
              <a:t>Finanziamenti agevolati FRIE</a:t>
            </a:r>
          </a:p>
          <a:p>
            <a:pPr algn="ctr" eaLnBrk="1" hangingPunct="1"/>
            <a:r>
              <a:rPr lang="it-IT" sz="1100" dirty="0">
                <a:solidFill>
                  <a:srgbClr val="002060"/>
                </a:solidFill>
              </a:rPr>
              <a:t>(art. </a:t>
            </a:r>
            <a:r>
              <a:rPr lang="it-IT" sz="1100" dirty="0" smtClean="0">
                <a:solidFill>
                  <a:srgbClr val="002060"/>
                </a:solidFill>
              </a:rPr>
              <a:t>11 </a:t>
            </a:r>
            <a:r>
              <a:rPr lang="it-IT" sz="1100" dirty="0" err="1">
                <a:solidFill>
                  <a:srgbClr val="002060"/>
                </a:solidFill>
              </a:rPr>
              <a:t>DPReg</a:t>
            </a:r>
            <a:r>
              <a:rPr lang="it-IT" sz="1100" dirty="0">
                <a:solidFill>
                  <a:srgbClr val="002060"/>
                </a:solidFill>
              </a:rPr>
              <a:t>. 25/2023) </a:t>
            </a:r>
          </a:p>
        </p:txBody>
      </p:sp>
      <p:sp>
        <p:nvSpPr>
          <p:cNvPr id="9" name="Rettangolo arrotondato 8"/>
          <p:cNvSpPr/>
          <p:nvPr/>
        </p:nvSpPr>
        <p:spPr bwMode="auto">
          <a:xfrm>
            <a:off x="6413979" y="3645024"/>
            <a:ext cx="2347187" cy="936104"/>
          </a:xfrm>
          <a:prstGeom prst="roundRect">
            <a:avLst/>
          </a:prstGeom>
          <a:solidFill>
            <a:srgbClr val="00B0F0">
              <a:alpha val="25999"/>
            </a:srgb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rgbClr val="002060"/>
                </a:solidFill>
                <a:effectLst/>
                <a:latin typeface="DecimaWE Rg" pitchFamily="2" charset="0"/>
              </a:rPr>
              <a:t>Finanziamenti</a:t>
            </a:r>
            <a:r>
              <a:rPr kumimoji="0" lang="it-IT" sz="1200" b="1" i="0" u="none" strike="noStrike" cap="none" normalizeH="0" dirty="0" smtClean="0">
                <a:ln>
                  <a:noFill/>
                </a:ln>
                <a:solidFill>
                  <a:srgbClr val="002060"/>
                </a:solidFill>
                <a:effectLst/>
                <a:latin typeface="DecimaWE Rg" pitchFamily="2" charset="0"/>
              </a:rPr>
              <a:t> agevolati </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dirty="0" smtClean="0">
                <a:ln>
                  <a:noFill/>
                </a:ln>
                <a:solidFill>
                  <a:srgbClr val="002060"/>
                </a:solidFill>
                <a:effectLst/>
                <a:latin typeface="DecimaWE Rg" pitchFamily="2" charset="0"/>
              </a:rPr>
              <a:t>Capitalizzazione </a:t>
            </a:r>
          </a:p>
          <a:p>
            <a:pPr marL="0" marR="0" indent="0" algn="ctr" defTabSz="914400" rtl="0" eaLnBrk="1" fontAlgn="base" latinLnBrk="0" hangingPunct="1">
              <a:lnSpc>
                <a:spcPct val="100000"/>
              </a:lnSpc>
              <a:spcBef>
                <a:spcPct val="0"/>
              </a:spcBef>
              <a:spcAft>
                <a:spcPct val="0"/>
              </a:spcAft>
              <a:buClrTx/>
              <a:buSzTx/>
              <a:buFontTx/>
              <a:buNone/>
              <a:tabLst/>
            </a:pPr>
            <a:r>
              <a:rPr lang="it-IT" sz="1100" baseline="0" dirty="0" smtClean="0">
                <a:solidFill>
                  <a:srgbClr val="002060"/>
                </a:solidFill>
              </a:rPr>
              <a:t>(art. 17 </a:t>
            </a:r>
            <a:r>
              <a:rPr lang="it-IT" sz="1100" baseline="0" dirty="0" err="1" smtClean="0">
                <a:solidFill>
                  <a:srgbClr val="002060"/>
                </a:solidFill>
              </a:rPr>
              <a:t>DPReg</a:t>
            </a:r>
            <a:r>
              <a:rPr lang="it-IT" sz="1100" baseline="0" dirty="0" smtClean="0">
                <a:solidFill>
                  <a:srgbClr val="002060"/>
                </a:solidFill>
              </a:rPr>
              <a:t>. 25/2023)</a:t>
            </a:r>
            <a:endParaRPr kumimoji="0" lang="it-IT" sz="1100" i="0" u="none" strike="noStrike" cap="none" normalizeH="0" baseline="0" dirty="0" smtClean="0">
              <a:ln>
                <a:noFill/>
              </a:ln>
              <a:solidFill>
                <a:srgbClr val="002060"/>
              </a:solidFill>
              <a:effectLst/>
            </a:endParaRPr>
          </a:p>
        </p:txBody>
      </p:sp>
      <p:sp>
        <p:nvSpPr>
          <p:cNvPr id="10" name="Rettangolo arrotondato 9"/>
          <p:cNvSpPr/>
          <p:nvPr/>
        </p:nvSpPr>
        <p:spPr bwMode="auto">
          <a:xfrm>
            <a:off x="6428034" y="4725144"/>
            <a:ext cx="2347187" cy="936104"/>
          </a:xfrm>
          <a:prstGeom prst="roundRect">
            <a:avLst/>
          </a:prstGeom>
          <a:solidFill>
            <a:srgbClr val="00B0F0">
              <a:alpha val="25999"/>
            </a:srgb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rgbClr val="002060"/>
                </a:solidFill>
                <a:effectLst/>
                <a:latin typeface="DecimaWE Rg" pitchFamily="2" charset="0"/>
              </a:rPr>
              <a:t>Finanziamenti agevolati </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rgbClr val="002060"/>
                </a:solidFill>
                <a:effectLst/>
                <a:latin typeface="DecimaWE Rg" pitchFamily="2" charset="0"/>
              </a:rPr>
              <a:t>Consolidamento e </a:t>
            </a:r>
          </a:p>
          <a:p>
            <a:pPr marL="0" marR="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rgbClr val="002060"/>
                </a:solidFill>
                <a:effectLst/>
                <a:latin typeface="DecimaWE Rg" pitchFamily="2" charset="0"/>
              </a:rPr>
              <a:t>finanziamenti agevolati Liquidità</a:t>
            </a:r>
          </a:p>
          <a:p>
            <a:pPr algn="ctr" eaLnBrk="1" hangingPunct="1"/>
            <a:r>
              <a:rPr lang="it-IT" sz="1100" dirty="0">
                <a:solidFill>
                  <a:srgbClr val="002060"/>
                </a:solidFill>
              </a:rPr>
              <a:t>(art. </a:t>
            </a:r>
            <a:r>
              <a:rPr lang="it-IT" sz="1100" dirty="0" smtClean="0">
                <a:solidFill>
                  <a:srgbClr val="002060"/>
                </a:solidFill>
              </a:rPr>
              <a:t>18 </a:t>
            </a:r>
            <a:r>
              <a:rPr lang="it-IT" sz="1100" dirty="0" err="1">
                <a:solidFill>
                  <a:srgbClr val="002060"/>
                </a:solidFill>
              </a:rPr>
              <a:t>DPReg</a:t>
            </a:r>
            <a:r>
              <a:rPr lang="it-IT" sz="1100" dirty="0">
                <a:solidFill>
                  <a:srgbClr val="002060"/>
                </a:solidFill>
              </a:rPr>
              <a:t>. 25/2023</a:t>
            </a:r>
            <a:r>
              <a:rPr lang="it-IT" sz="1100" dirty="0" smtClean="0">
                <a:solidFill>
                  <a:srgbClr val="002060"/>
                </a:solidFill>
              </a:rPr>
              <a:t>)</a:t>
            </a:r>
            <a:r>
              <a:rPr kumimoji="0" lang="it-IT" sz="1100" b="1" i="0" u="none" strike="noStrike" cap="none" normalizeH="0" baseline="0" dirty="0" smtClean="0">
                <a:ln>
                  <a:noFill/>
                </a:ln>
                <a:solidFill>
                  <a:srgbClr val="002060"/>
                </a:solidFill>
                <a:effectLst/>
              </a:rPr>
              <a:t> </a:t>
            </a:r>
            <a:endParaRPr kumimoji="0" lang="it-IT" sz="1100" b="1" i="0" u="none" strike="noStrike" cap="none" normalizeH="0" baseline="0" dirty="0" smtClean="0">
              <a:ln>
                <a:noFill/>
              </a:ln>
              <a:solidFill>
                <a:srgbClr val="002060"/>
              </a:solidFill>
              <a:effectLst/>
            </a:endParaRPr>
          </a:p>
        </p:txBody>
      </p:sp>
    </p:spTree>
    <p:extLst>
      <p:ext uri="{BB962C8B-B14F-4D97-AF65-F5344CB8AC3E}">
        <p14:creationId xmlns:p14="http://schemas.microsoft.com/office/powerpoint/2010/main" val="246491230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ttangolo arrotondato 6"/>
          <p:cNvSpPr>
            <a:spLocks noChangeArrowheads="1"/>
          </p:cNvSpPr>
          <p:nvPr/>
        </p:nvSpPr>
        <p:spPr bwMode="auto">
          <a:xfrm>
            <a:off x="1171278" y="5373688"/>
            <a:ext cx="6291666" cy="1150937"/>
          </a:xfrm>
          <a:prstGeom prst="roundRect">
            <a:avLst>
              <a:gd name="adj" fmla="val 16667"/>
            </a:avLst>
          </a:prstGeom>
          <a:solidFill>
            <a:srgbClr val="00B0F0">
              <a:alpha val="25882"/>
            </a:srgbClr>
          </a:solidFill>
          <a:ln w="9525" algn="ctr">
            <a:solidFill>
              <a:schemeClr val="accent1"/>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r>
              <a:rPr lang="it-IT" altLang="it-IT" sz="1600" b="1" dirty="0" smtClean="0">
                <a:solidFill>
                  <a:srgbClr val="002060"/>
                </a:solidFill>
              </a:rPr>
              <a:t>Fondo regionale</a:t>
            </a:r>
          </a:p>
          <a:p>
            <a:pPr algn="ctr" eaLnBrk="1" hangingPunct="1"/>
            <a:r>
              <a:rPr lang="it-IT" altLang="it-IT" sz="1600" b="1" dirty="0" smtClean="0">
                <a:solidFill>
                  <a:srgbClr val="002060"/>
                </a:solidFill>
              </a:rPr>
              <a:t> per le iniziative economiche </a:t>
            </a:r>
          </a:p>
          <a:p>
            <a:pPr algn="ctr" eaLnBrk="1" hangingPunct="1"/>
            <a:r>
              <a:rPr lang="it-IT" altLang="it-IT" sz="1600" b="1" dirty="0">
                <a:solidFill>
                  <a:srgbClr val="002060"/>
                </a:solidFill>
              </a:rPr>
              <a:t>i</a:t>
            </a:r>
            <a:r>
              <a:rPr lang="it-IT" altLang="it-IT" sz="1600" b="1" dirty="0" smtClean="0">
                <a:solidFill>
                  <a:srgbClr val="002060"/>
                </a:solidFill>
              </a:rPr>
              <a:t>n </a:t>
            </a:r>
            <a:r>
              <a:rPr lang="it-IT" altLang="it-IT" sz="1600" b="1" dirty="0">
                <a:solidFill>
                  <a:srgbClr val="002060"/>
                </a:solidFill>
              </a:rPr>
              <a:t>F</a:t>
            </a:r>
            <a:r>
              <a:rPr lang="it-IT" altLang="it-IT" sz="1600" b="1" dirty="0" smtClean="0">
                <a:solidFill>
                  <a:srgbClr val="002060"/>
                </a:solidFill>
              </a:rPr>
              <a:t>riuli </a:t>
            </a:r>
            <a:r>
              <a:rPr lang="it-IT" altLang="it-IT" sz="1600" b="1" dirty="0">
                <a:solidFill>
                  <a:srgbClr val="002060"/>
                </a:solidFill>
              </a:rPr>
              <a:t>V</a:t>
            </a:r>
            <a:r>
              <a:rPr lang="it-IT" altLang="it-IT" sz="1600" b="1" dirty="0" smtClean="0">
                <a:solidFill>
                  <a:srgbClr val="002060"/>
                </a:solidFill>
              </a:rPr>
              <a:t>enezia </a:t>
            </a:r>
            <a:r>
              <a:rPr lang="it-IT" altLang="it-IT" sz="1600" b="1" dirty="0">
                <a:solidFill>
                  <a:srgbClr val="002060"/>
                </a:solidFill>
              </a:rPr>
              <a:t>G</a:t>
            </a:r>
            <a:r>
              <a:rPr lang="it-IT" altLang="it-IT" sz="1600" b="1" dirty="0" smtClean="0">
                <a:solidFill>
                  <a:srgbClr val="002060"/>
                </a:solidFill>
              </a:rPr>
              <a:t>iulia</a:t>
            </a:r>
            <a:endParaRPr lang="it-IT" altLang="it-IT" sz="1600" dirty="0"/>
          </a:p>
        </p:txBody>
      </p:sp>
      <p:sp>
        <p:nvSpPr>
          <p:cNvPr id="22531" name="Rettangolo arrotondato 7"/>
          <p:cNvSpPr>
            <a:spLocks noChangeArrowheads="1"/>
          </p:cNvSpPr>
          <p:nvPr/>
        </p:nvSpPr>
        <p:spPr bwMode="auto">
          <a:xfrm>
            <a:off x="5015020" y="3330757"/>
            <a:ext cx="2447925" cy="1150937"/>
          </a:xfrm>
          <a:prstGeom prst="roundRect">
            <a:avLst>
              <a:gd name="adj" fmla="val 16667"/>
            </a:avLst>
          </a:prstGeom>
          <a:solidFill>
            <a:srgbClr val="002060">
              <a:alpha val="25882"/>
            </a:srgbClr>
          </a:solidFill>
          <a:ln w="9525" algn="ctr">
            <a:solidFill>
              <a:srgbClr val="C5CED7"/>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a:r>
              <a:rPr lang="it-IT" altLang="it-IT" sz="1600" b="1" dirty="0">
                <a:solidFill>
                  <a:srgbClr val="002060"/>
                </a:solidFill>
              </a:rPr>
              <a:t>Gestione FRIE</a:t>
            </a:r>
          </a:p>
          <a:p>
            <a:pPr algn="ctr"/>
            <a:r>
              <a:rPr lang="it-IT" altLang="it-IT" sz="1400" dirty="0">
                <a:solidFill>
                  <a:srgbClr val="002060"/>
                </a:solidFill>
              </a:rPr>
              <a:t>FRIE - Legge 908/1955</a:t>
            </a:r>
          </a:p>
        </p:txBody>
      </p:sp>
      <p:sp>
        <p:nvSpPr>
          <p:cNvPr id="22533" name="Rettangolo arrotondato 10"/>
          <p:cNvSpPr>
            <a:spLocks noChangeArrowheads="1"/>
          </p:cNvSpPr>
          <p:nvPr/>
        </p:nvSpPr>
        <p:spPr bwMode="auto">
          <a:xfrm>
            <a:off x="1171278" y="1108526"/>
            <a:ext cx="2735263" cy="3312021"/>
          </a:xfrm>
          <a:prstGeom prst="roundRect">
            <a:avLst>
              <a:gd name="adj" fmla="val 16667"/>
            </a:avLst>
          </a:prstGeom>
          <a:solidFill>
            <a:srgbClr val="99C1D3">
              <a:alpha val="25882"/>
            </a:srgbClr>
          </a:solidFill>
          <a:ln w="9525" algn="ctr">
            <a:solidFill>
              <a:schemeClr val="accent1"/>
            </a:solidFill>
            <a:round/>
            <a:headEnd/>
            <a:tailEnd/>
          </a:ln>
        </p:spPr>
        <p:txBody>
          <a:bodyPr wrap="none"/>
          <a:lstStyle>
            <a:lvl1pPr indent="182563">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spcAft>
                <a:spcPts val="600"/>
              </a:spcAft>
              <a:buFont typeface="Arial" panose="020B0604020202020204" pitchFamily="34" charset="0"/>
              <a:buChar char="•"/>
            </a:pPr>
            <a:r>
              <a:rPr lang="it-IT" altLang="it-IT" sz="1400" dirty="0" smtClean="0">
                <a:solidFill>
                  <a:srgbClr val="002060"/>
                </a:solidFill>
              </a:rPr>
              <a:t>Finanziamenti </a:t>
            </a:r>
            <a:r>
              <a:rPr lang="it-IT" altLang="it-IT" sz="1400" dirty="0">
                <a:solidFill>
                  <a:srgbClr val="002060"/>
                </a:solidFill>
              </a:rPr>
              <a:t>agevolati </a:t>
            </a:r>
          </a:p>
          <a:p>
            <a:pPr algn="ctr" eaLnBrk="1" hangingPunct="1">
              <a:spcAft>
                <a:spcPts val="600"/>
              </a:spcAft>
            </a:pPr>
            <a:r>
              <a:rPr lang="it-IT" altLang="it-IT" sz="1400" b="1" dirty="0">
                <a:solidFill>
                  <a:srgbClr val="002060"/>
                </a:solidFill>
              </a:rPr>
              <a:t>Investimento e sviluppo </a:t>
            </a:r>
          </a:p>
          <a:p>
            <a:pPr algn="ctr" eaLnBrk="1" hangingPunct="1">
              <a:spcAft>
                <a:spcPts val="600"/>
              </a:spcAft>
              <a:buFont typeface="Arial" panose="020B0604020202020204" pitchFamily="34" charset="0"/>
              <a:buChar char="•"/>
            </a:pPr>
            <a:r>
              <a:rPr lang="it-IT" altLang="it-IT" sz="1400" dirty="0">
                <a:solidFill>
                  <a:srgbClr val="002060"/>
                </a:solidFill>
              </a:rPr>
              <a:t>Finanziamenti agevolati </a:t>
            </a:r>
          </a:p>
          <a:p>
            <a:pPr algn="ctr" eaLnBrk="1" hangingPunct="1">
              <a:spcAft>
                <a:spcPts val="600"/>
              </a:spcAft>
            </a:pPr>
            <a:r>
              <a:rPr lang="it-IT" altLang="it-IT" sz="1400" b="1" dirty="0" err="1">
                <a:solidFill>
                  <a:srgbClr val="002060"/>
                </a:solidFill>
              </a:rPr>
              <a:t>Microcredito</a:t>
            </a:r>
            <a:r>
              <a:rPr lang="it-IT" altLang="it-IT" sz="1400" b="1" dirty="0">
                <a:solidFill>
                  <a:srgbClr val="002060"/>
                </a:solidFill>
              </a:rPr>
              <a:t> </a:t>
            </a:r>
          </a:p>
          <a:p>
            <a:pPr algn="ctr" eaLnBrk="1" hangingPunct="1">
              <a:spcAft>
                <a:spcPts val="600"/>
              </a:spcAft>
              <a:buFont typeface="Arial" panose="020B0604020202020204" pitchFamily="34" charset="0"/>
              <a:buChar char="•"/>
            </a:pPr>
            <a:r>
              <a:rPr lang="it-IT" altLang="it-IT" sz="1400" dirty="0">
                <a:solidFill>
                  <a:srgbClr val="002060"/>
                </a:solidFill>
              </a:rPr>
              <a:t>Finanziamenti agevolati </a:t>
            </a:r>
          </a:p>
          <a:p>
            <a:pPr algn="ctr" eaLnBrk="1" hangingPunct="1">
              <a:spcAft>
                <a:spcPts val="600"/>
              </a:spcAft>
            </a:pPr>
            <a:r>
              <a:rPr lang="it-IT" altLang="it-IT" sz="1400" b="1" dirty="0">
                <a:solidFill>
                  <a:srgbClr val="002060"/>
                </a:solidFill>
              </a:rPr>
              <a:t>Capitalizzazione </a:t>
            </a:r>
          </a:p>
          <a:p>
            <a:pPr algn="ctr" eaLnBrk="1" hangingPunct="1">
              <a:spcAft>
                <a:spcPts val="600"/>
              </a:spcAft>
              <a:buFont typeface="Arial" panose="020B0604020202020204" pitchFamily="34" charset="0"/>
              <a:buChar char="•"/>
            </a:pPr>
            <a:r>
              <a:rPr lang="it-IT" altLang="it-IT" sz="1400" dirty="0">
                <a:solidFill>
                  <a:srgbClr val="002060"/>
                </a:solidFill>
              </a:rPr>
              <a:t>Finanziamenti agevolati </a:t>
            </a:r>
          </a:p>
          <a:p>
            <a:pPr algn="ctr" eaLnBrk="1" hangingPunct="1">
              <a:spcAft>
                <a:spcPts val="600"/>
              </a:spcAft>
            </a:pPr>
            <a:r>
              <a:rPr lang="it-IT" altLang="it-IT" sz="1400" b="1" dirty="0">
                <a:solidFill>
                  <a:srgbClr val="002060"/>
                </a:solidFill>
              </a:rPr>
              <a:t>Consolidamento </a:t>
            </a:r>
          </a:p>
          <a:p>
            <a:pPr algn="ctr" eaLnBrk="1" hangingPunct="1">
              <a:spcAft>
                <a:spcPts val="600"/>
              </a:spcAft>
              <a:buFont typeface="Arial" panose="020B0604020202020204" pitchFamily="34" charset="0"/>
              <a:buChar char="•"/>
            </a:pPr>
            <a:r>
              <a:rPr lang="it-IT" altLang="it-IT" sz="1400" dirty="0">
                <a:solidFill>
                  <a:srgbClr val="002060"/>
                </a:solidFill>
              </a:rPr>
              <a:t>Finanziamenti agevolati </a:t>
            </a:r>
          </a:p>
          <a:p>
            <a:pPr algn="ctr" eaLnBrk="1" hangingPunct="1">
              <a:spcAft>
                <a:spcPts val="600"/>
              </a:spcAft>
            </a:pPr>
            <a:r>
              <a:rPr lang="it-IT" altLang="it-IT" sz="1400" b="1" dirty="0">
                <a:solidFill>
                  <a:srgbClr val="002060"/>
                </a:solidFill>
              </a:rPr>
              <a:t>Liquidità </a:t>
            </a:r>
          </a:p>
        </p:txBody>
      </p:sp>
      <p:sp>
        <p:nvSpPr>
          <p:cNvPr id="22534" name="Rettangolo arrotondato 11"/>
          <p:cNvSpPr>
            <a:spLocks noChangeArrowheads="1"/>
          </p:cNvSpPr>
          <p:nvPr/>
        </p:nvSpPr>
        <p:spPr bwMode="auto">
          <a:xfrm>
            <a:off x="5083984" y="1143931"/>
            <a:ext cx="2376339" cy="1097659"/>
          </a:xfrm>
          <a:prstGeom prst="roundRect">
            <a:avLst>
              <a:gd name="adj" fmla="val 16667"/>
            </a:avLst>
          </a:prstGeom>
          <a:solidFill>
            <a:schemeClr val="accent5">
              <a:lumMod val="90000"/>
              <a:alpha val="25882"/>
            </a:schemeClr>
          </a:solidFill>
          <a:ln w="9525" algn="ctr">
            <a:solidFill>
              <a:srgbClr val="99C1D3"/>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marL="285750" indent="-285750" algn="ctr">
              <a:buFont typeface="Arial" panose="020B0604020202020204" pitchFamily="34" charset="0"/>
              <a:buChar char="•"/>
            </a:pPr>
            <a:r>
              <a:rPr lang="it-IT" altLang="it-IT" sz="1400" dirty="0">
                <a:solidFill>
                  <a:srgbClr val="002060"/>
                </a:solidFill>
              </a:rPr>
              <a:t>Finanziamenti agevolati </a:t>
            </a:r>
          </a:p>
          <a:p>
            <a:pPr algn="ctr"/>
            <a:r>
              <a:rPr lang="it-IT" altLang="it-IT" sz="1400" b="1" dirty="0">
                <a:solidFill>
                  <a:srgbClr val="002060"/>
                </a:solidFill>
              </a:rPr>
              <a:t>FRIE </a:t>
            </a:r>
          </a:p>
        </p:txBody>
      </p:sp>
      <p:sp>
        <p:nvSpPr>
          <p:cNvPr id="22536" name="Freccia in giù 3"/>
          <p:cNvSpPr>
            <a:spLocks noChangeArrowheads="1"/>
          </p:cNvSpPr>
          <p:nvPr/>
        </p:nvSpPr>
        <p:spPr bwMode="auto">
          <a:xfrm>
            <a:off x="2376587" y="4573069"/>
            <a:ext cx="324644" cy="648097"/>
          </a:xfrm>
          <a:prstGeom prst="downArrow">
            <a:avLst>
              <a:gd name="adj1" fmla="val 50000"/>
              <a:gd name="adj2" fmla="val 50092"/>
            </a:avLst>
          </a:prstGeom>
          <a:solidFill>
            <a:srgbClr val="00B0F0">
              <a:alpha val="25882"/>
            </a:srgbClr>
          </a:solidFill>
          <a:ln w="9525" algn="ctr">
            <a:solidFill>
              <a:srgbClr val="ADD8E5"/>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endParaRPr lang="it-IT" altLang="it-IT"/>
          </a:p>
        </p:txBody>
      </p:sp>
      <p:sp>
        <p:nvSpPr>
          <p:cNvPr id="22537" name="Freccia in giù 4"/>
          <p:cNvSpPr>
            <a:spLocks noChangeArrowheads="1"/>
          </p:cNvSpPr>
          <p:nvPr/>
        </p:nvSpPr>
        <p:spPr bwMode="auto">
          <a:xfrm>
            <a:off x="6062031" y="2418690"/>
            <a:ext cx="353902" cy="630896"/>
          </a:xfrm>
          <a:prstGeom prst="downArrow">
            <a:avLst>
              <a:gd name="adj1" fmla="val 50000"/>
              <a:gd name="adj2" fmla="val 49793"/>
            </a:avLst>
          </a:prstGeom>
          <a:solidFill>
            <a:srgbClr val="002060">
              <a:alpha val="25882"/>
            </a:srgbClr>
          </a:solidFill>
          <a:ln w="9525" algn="ctr">
            <a:solidFill>
              <a:srgbClr val="C5CED7"/>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endParaRPr lang="it-IT" altLang="it-IT"/>
          </a:p>
        </p:txBody>
      </p:sp>
      <p:sp>
        <p:nvSpPr>
          <p:cNvPr id="2" name="Rettangolo 1"/>
          <p:cNvSpPr/>
          <p:nvPr/>
        </p:nvSpPr>
        <p:spPr>
          <a:xfrm>
            <a:off x="1763688" y="240060"/>
            <a:ext cx="6950354" cy="707886"/>
          </a:xfrm>
          <a:prstGeom prst="rect">
            <a:avLst/>
          </a:prstGeom>
        </p:spPr>
        <p:txBody>
          <a:bodyPr wrap="square">
            <a:spAutoFit/>
          </a:bodyPr>
          <a:lstStyle/>
          <a:p>
            <a:pPr algn="ctr" eaLnBrk="1" hangingPunct="1">
              <a:spcAft>
                <a:spcPts val="0"/>
              </a:spcAft>
              <a:defRPr/>
            </a:pPr>
            <a:r>
              <a:rPr lang="it-IT" b="1" u="sng" dirty="0">
                <a:solidFill>
                  <a:srgbClr val="3787AF"/>
                </a:solidFill>
                <a:effectLst>
                  <a:outerShdw blurRad="38100" dist="38100" dir="2700000" algn="tl">
                    <a:srgbClr val="000000">
                      <a:alpha val="43137"/>
                    </a:srgbClr>
                  </a:outerShdw>
                </a:effectLst>
              </a:rPr>
              <a:t>NON SI FARÀ PIÙ RIFERIMENTO AI FONDI </a:t>
            </a:r>
            <a:r>
              <a:rPr lang="it-IT" b="1" u="sng" dirty="0" smtClean="0">
                <a:solidFill>
                  <a:srgbClr val="3787AF"/>
                </a:solidFill>
                <a:effectLst>
                  <a:outerShdw blurRad="38100" dist="38100" dir="2700000" algn="tl">
                    <a:srgbClr val="000000">
                      <a:alpha val="43137"/>
                    </a:srgbClr>
                  </a:outerShdw>
                </a:effectLst>
              </a:rPr>
              <a:t>MA </a:t>
            </a:r>
            <a:r>
              <a:rPr lang="it-IT" b="1" u="sng" dirty="0">
                <a:solidFill>
                  <a:srgbClr val="3787AF"/>
                </a:solidFill>
                <a:effectLst>
                  <a:outerShdw blurRad="38100" dist="38100" dir="2700000" algn="tl">
                    <a:srgbClr val="000000">
                      <a:alpha val="43137"/>
                    </a:srgbClr>
                  </a:outerShdw>
                </a:effectLst>
              </a:rPr>
              <a:t>AGLI STRUMENTI DI AGEVOLAZIONE </a:t>
            </a:r>
          </a:p>
        </p:txBody>
      </p:sp>
      <p:sp>
        <p:nvSpPr>
          <p:cNvPr id="16" name="Freccia in giù 3"/>
          <p:cNvSpPr>
            <a:spLocks noChangeArrowheads="1"/>
          </p:cNvSpPr>
          <p:nvPr/>
        </p:nvSpPr>
        <p:spPr bwMode="auto">
          <a:xfrm rot="1873724">
            <a:off x="4877461" y="2108877"/>
            <a:ext cx="246933" cy="3450802"/>
          </a:xfrm>
          <a:prstGeom prst="downArrow">
            <a:avLst>
              <a:gd name="adj1" fmla="val 50000"/>
              <a:gd name="adj2" fmla="val 50092"/>
            </a:avLst>
          </a:prstGeom>
          <a:solidFill>
            <a:srgbClr val="00B0F0">
              <a:alpha val="25882"/>
            </a:srgbClr>
          </a:solidFill>
          <a:ln w="9525" algn="ctr">
            <a:solidFill>
              <a:srgbClr val="ADD8E5"/>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endParaRPr lang="it-IT" altLang="it-IT"/>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979613" y="260647"/>
            <a:ext cx="7164387" cy="360065"/>
          </a:xfrm>
          <a:prstGeom prst="rect">
            <a:avLst/>
          </a:prstGeom>
          <a:solidFill>
            <a:schemeClr val="accent5">
              <a:lumMod val="90000"/>
            </a:schemeClr>
          </a:solidFill>
        </p:spPr>
        <p:txBody>
          <a:bodyPr anchor="ct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a:lstStyle>
          <a:p>
            <a:pPr algn="ctr" eaLnBrk="1" hangingPunct="1">
              <a:defRPr/>
            </a:pPr>
            <a:r>
              <a:rPr lang="it-IT" altLang="it-IT" b="1" kern="0" dirty="0" smtClean="0">
                <a:solidFill>
                  <a:srgbClr val="007697"/>
                </a:solidFill>
                <a:effectLst>
                  <a:outerShdw blurRad="38100" dist="38100" dir="2700000" algn="tl">
                    <a:srgbClr val="C0C0C0"/>
                  </a:outerShdw>
                </a:effectLst>
                <a:latin typeface="DecimaWE Rg" pitchFamily="2" charset="0"/>
              </a:rPr>
              <a:t>Normative attuative della legge regionale 2/2012</a:t>
            </a:r>
            <a:endParaRPr lang="it-IT" altLang="it-IT" b="1" kern="0" dirty="0">
              <a:solidFill>
                <a:srgbClr val="007697"/>
              </a:solidFill>
              <a:effectLst>
                <a:outerShdw blurRad="38100" dist="38100" dir="2700000" algn="tl">
                  <a:srgbClr val="C0C0C0"/>
                </a:outerShdw>
              </a:effectLst>
              <a:latin typeface="DecimaWE Rg" pitchFamily="2" charset="0"/>
            </a:endParaRPr>
          </a:p>
        </p:txBody>
      </p:sp>
      <p:graphicFrame>
        <p:nvGraphicFramePr>
          <p:cNvPr id="4" name="Diagramma 3"/>
          <p:cNvGraphicFramePr/>
          <p:nvPr>
            <p:extLst>
              <p:ext uri="{D42A27DB-BD31-4B8C-83A1-F6EECF244321}">
                <p14:modId xmlns:p14="http://schemas.microsoft.com/office/powerpoint/2010/main" val="2027941130"/>
              </p:ext>
            </p:extLst>
          </p:nvPr>
        </p:nvGraphicFramePr>
        <p:xfrm>
          <a:off x="1042988" y="332656"/>
          <a:ext cx="7848872"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CasellaDiTesto 4"/>
          <p:cNvSpPr txBox="1">
            <a:spLocks noChangeArrowheads="1"/>
          </p:cNvSpPr>
          <p:nvPr/>
        </p:nvSpPr>
        <p:spPr bwMode="auto">
          <a:xfrm>
            <a:off x="1037810" y="1772816"/>
            <a:ext cx="3097212" cy="490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a:r>
              <a:rPr lang="it-IT" altLang="it-IT" sz="1400" b="1" dirty="0" err="1">
                <a:solidFill>
                  <a:srgbClr val="002060"/>
                </a:solidFill>
              </a:rPr>
              <a:t>D.P.Reg</a:t>
            </a:r>
            <a:r>
              <a:rPr lang="it-IT" altLang="it-IT" sz="1400" b="1" dirty="0">
                <a:solidFill>
                  <a:srgbClr val="002060"/>
                </a:solidFill>
              </a:rPr>
              <a:t>. 209/2012</a:t>
            </a:r>
          </a:p>
          <a:p>
            <a:pPr algn="just"/>
            <a:r>
              <a:rPr lang="it-IT" altLang="it-IT" sz="1200" dirty="0">
                <a:solidFill>
                  <a:srgbClr val="002060"/>
                </a:solidFill>
              </a:rPr>
              <a:t>Regolamento recante criteri e modalità per la concessione alle imprese di agevolazioni per l’accesso al credito a valere sul FRIE e sul Fondo per lo sviluppo in attuazione dell’articolo 8, comma 1, della legge regionale 2/2012 + </a:t>
            </a:r>
            <a:r>
              <a:rPr lang="it-IT" altLang="it-IT" sz="1200" u="sng" dirty="0">
                <a:solidFill>
                  <a:srgbClr val="002060"/>
                </a:solidFill>
              </a:rPr>
              <a:t>successive modifiche</a:t>
            </a:r>
            <a:r>
              <a:rPr lang="it-IT" altLang="it-IT" sz="1200" dirty="0">
                <a:solidFill>
                  <a:srgbClr val="002060"/>
                </a:solidFill>
              </a:rPr>
              <a:t> </a:t>
            </a:r>
          </a:p>
          <a:p>
            <a:endParaRPr lang="it-IT" altLang="it-IT" sz="1200" dirty="0">
              <a:solidFill>
                <a:srgbClr val="002060"/>
              </a:solidFill>
            </a:endParaRPr>
          </a:p>
          <a:p>
            <a:pPr algn="ctr"/>
            <a:r>
              <a:rPr lang="it-IT" altLang="it-IT" sz="1400" b="1" dirty="0">
                <a:solidFill>
                  <a:srgbClr val="002060"/>
                </a:solidFill>
              </a:rPr>
              <a:t>«Convenzione Fondo Sviluppo»</a:t>
            </a:r>
          </a:p>
          <a:p>
            <a:pPr algn="just"/>
            <a:r>
              <a:rPr lang="it-IT" altLang="it-IT" sz="1200" dirty="0">
                <a:solidFill>
                  <a:srgbClr val="002060"/>
                </a:solidFill>
              </a:rPr>
              <a:t>Approvata con deliberazione della Giunta regionale 1904/2019 la convenzione tra la Regione e le banche per l’attuazione degli interventi a valere sul FRIE e sul Fondo per lo sviluppo</a:t>
            </a:r>
          </a:p>
          <a:p>
            <a:endParaRPr lang="it-IT" altLang="it-IT" sz="1200" dirty="0">
              <a:solidFill>
                <a:srgbClr val="002060"/>
              </a:solidFill>
            </a:endParaRPr>
          </a:p>
          <a:p>
            <a:pPr algn="ctr"/>
            <a:r>
              <a:rPr lang="it-IT" altLang="it-IT" sz="1400" b="1" dirty="0">
                <a:solidFill>
                  <a:srgbClr val="002060"/>
                </a:solidFill>
              </a:rPr>
              <a:t>«Convenzione FRIE» </a:t>
            </a:r>
          </a:p>
          <a:p>
            <a:pPr algn="just"/>
            <a:r>
              <a:rPr lang="it-IT" altLang="it-IT" sz="1200" dirty="0">
                <a:solidFill>
                  <a:srgbClr val="002060"/>
                </a:solidFill>
              </a:rPr>
              <a:t>Approvata con deliberazione della Giunta regionale 1532/2010 la convenzione</a:t>
            </a:r>
            <a:r>
              <a:rPr lang="it-IT" altLang="it-IT" sz="1200" dirty="0"/>
              <a:t> per </a:t>
            </a:r>
            <a:r>
              <a:rPr lang="it-IT" altLang="it-IT" sz="1200" dirty="0">
                <a:solidFill>
                  <a:srgbClr val="002060"/>
                </a:solidFill>
              </a:rPr>
              <a:t>l’attuazione degli interventi a valere sul FRIE e sul Fondo regionale di garanzia per le PMI,  nonché sul Fondo regionale smobilizzo crediti ora abrogato, così come integrato per l’attuazione degli interventi a valere sulla Sezione del FRIE per i distretti industriali della sedia e del mobile</a:t>
            </a:r>
          </a:p>
          <a:p>
            <a:endParaRPr lang="it-IT" altLang="it-IT" sz="900" dirty="0">
              <a:solidFill>
                <a:srgbClr val="002060"/>
              </a:solidFill>
            </a:endParaRPr>
          </a:p>
        </p:txBody>
      </p:sp>
      <p:sp>
        <p:nvSpPr>
          <p:cNvPr id="23557" name="CasellaDiTesto 8"/>
          <p:cNvSpPr txBox="1">
            <a:spLocks noChangeArrowheads="1"/>
          </p:cNvSpPr>
          <p:nvPr/>
        </p:nvSpPr>
        <p:spPr bwMode="auto">
          <a:xfrm>
            <a:off x="5364088" y="1777581"/>
            <a:ext cx="3095625"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a:r>
              <a:rPr lang="it-IT" altLang="it-IT" sz="1400" b="1" dirty="0" err="1">
                <a:solidFill>
                  <a:srgbClr val="002060"/>
                </a:solidFill>
              </a:rPr>
              <a:t>D.P.Reg</a:t>
            </a:r>
            <a:r>
              <a:rPr lang="it-IT" altLang="it-IT" sz="1400" b="1" dirty="0">
                <a:solidFill>
                  <a:srgbClr val="002060"/>
                </a:solidFill>
              </a:rPr>
              <a:t>. 25/2023</a:t>
            </a:r>
          </a:p>
          <a:p>
            <a:pPr algn="just"/>
            <a:r>
              <a:rPr lang="it-IT" altLang="it-IT" sz="1200" dirty="0">
                <a:solidFill>
                  <a:srgbClr val="002060"/>
                </a:solidFill>
              </a:rPr>
              <a:t>Regolamento in materia di strumenti di agevolazione dell'accesso al credito delle imprese di cui all’articolo 2, comma 1, lettere a), b), c), d) ed e), della legge regionale 2/2012</a:t>
            </a:r>
          </a:p>
          <a:p>
            <a:endParaRPr lang="it-IT" altLang="it-IT" sz="1200" dirty="0">
              <a:solidFill>
                <a:srgbClr val="002060"/>
              </a:solidFill>
            </a:endParaRPr>
          </a:p>
          <a:p>
            <a:endParaRPr lang="it-IT" altLang="it-IT" sz="1200" dirty="0">
              <a:solidFill>
                <a:srgbClr val="002060"/>
              </a:solidFill>
            </a:endParaRPr>
          </a:p>
          <a:p>
            <a:pPr algn="ctr"/>
            <a:r>
              <a:rPr lang="it-IT" altLang="it-IT" sz="1200" dirty="0">
                <a:solidFill>
                  <a:srgbClr val="002060"/>
                </a:solidFill>
              </a:rPr>
              <a:t>Approvate con deliberazione della Giunta regionale 240/2023</a:t>
            </a:r>
          </a:p>
          <a:p>
            <a:endParaRPr lang="it-IT" altLang="it-IT" sz="1200" dirty="0">
              <a:solidFill>
                <a:srgbClr val="002060"/>
              </a:solidFill>
            </a:endParaRPr>
          </a:p>
          <a:p>
            <a:pPr algn="ctr"/>
            <a:r>
              <a:rPr lang="it-IT" altLang="it-IT" sz="1400" b="1" dirty="0">
                <a:solidFill>
                  <a:srgbClr val="002060"/>
                </a:solidFill>
              </a:rPr>
              <a:t>«Convenzione</a:t>
            </a:r>
            <a:r>
              <a:rPr lang="it-IT" altLang="it-IT" dirty="0"/>
              <a:t> </a:t>
            </a:r>
            <a:r>
              <a:rPr lang="it-IT" altLang="it-IT" sz="1400" b="1" dirty="0">
                <a:solidFill>
                  <a:srgbClr val="002060"/>
                </a:solidFill>
              </a:rPr>
              <a:t>Investimento e sviluppo, Capitalizzazione, Consolidamento e Liquidità</a:t>
            </a:r>
          </a:p>
          <a:p>
            <a:pPr algn="ctr"/>
            <a:endParaRPr lang="it-IT" altLang="it-IT" sz="1400" b="1" dirty="0">
              <a:solidFill>
                <a:srgbClr val="002060"/>
              </a:solidFill>
            </a:endParaRPr>
          </a:p>
          <a:p>
            <a:pPr algn="ctr"/>
            <a:endParaRPr lang="it-IT" altLang="it-IT" sz="1400" b="1" dirty="0">
              <a:solidFill>
                <a:srgbClr val="002060"/>
              </a:solidFill>
            </a:endParaRPr>
          </a:p>
          <a:p>
            <a:pPr algn="ctr"/>
            <a:r>
              <a:rPr lang="it-IT" altLang="it-IT" sz="1400" b="1" dirty="0">
                <a:solidFill>
                  <a:srgbClr val="002060"/>
                </a:solidFill>
              </a:rPr>
              <a:t>«Convenzione FRIE» </a:t>
            </a:r>
          </a:p>
          <a:p>
            <a:endParaRPr lang="it-IT" altLang="it-IT" sz="900" dirty="0">
              <a:solidFill>
                <a:srgbClr val="002060"/>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993900" y="260648"/>
            <a:ext cx="7150100" cy="360040"/>
          </a:xfrm>
          <a:prstGeom prst="rect">
            <a:avLst/>
          </a:prstGeom>
          <a:solidFill>
            <a:schemeClr val="accent5">
              <a:lumMod val="90000"/>
            </a:schemeClr>
          </a:solidFill>
        </p:spPr>
        <p:txBody>
          <a:bodyPr anchor="ct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Verdana" pitchFamily="34" charset="0"/>
              </a:defRPr>
            </a:lvl2pPr>
            <a:lvl3pPr algn="l" rtl="0" eaLnBrk="0" fontAlgn="base" hangingPunct="0">
              <a:spcBef>
                <a:spcPct val="0"/>
              </a:spcBef>
              <a:spcAft>
                <a:spcPct val="0"/>
              </a:spcAft>
              <a:defRPr sz="2000">
                <a:solidFill>
                  <a:schemeClr val="tx1"/>
                </a:solidFill>
                <a:latin typeface="Verdana" pitchFamily="34" charset="0"/>
              </a:defRPr>
            </a:lvl3pPr>
            <a:lvl4pPr algn="l" rtl="0" eaLnBrk="0" fontAlgn="base" hangingPunct="0">
              <a:spcBef>
                <a:spcPct val="0"/>
              </a:spcBef>
              <a:spcAft>
                <a:spcPct val="0"/>
              </a:spcAft>
              <a:defRPr sz="2000">
                <a:solidFill>
                  <a:schemeClr val="tx1"/>
                </a:solidFill>
                <a:latin typeface="Verdana" pitchFamily="34" charset="0"/>
              </a:defRPr>
            </a:lvl4pPr>
            <a:lvl5pPr algn="l" rtl="0" eaLnBrk="0" fontAlgn="base" hangingPunct="0">
              <a:spcBef>
                <a:spcPct val="0"/>
              </a:spcBef>
              <a:spcAft>
                <a:spcPct val="0"/>
              </a:spcAft>
              <a:defRPr sz="2000">
                <a:solidFill>
                  <a:schemeClr val="tx1"/>
                </a:solidFill>
                <a:latin typeface="Verdana" pitchFamily="34"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a:lstStyle>
          <a:p>
            <a:pPr algn="ctr" eaLnBrk="1" hangingPunct="1">
              <a:defRPr/>
            </a:pPr>
            <a:r>
              <a:rPr lang="it-IT" altLang="it-IT" b="1" kern="0" dirty="0">
                <a:solidFill>
                  <a:srgbClr val="007697"/>
                </a:solidFill>
                <a:effectLst>
                  <a:outerShdw blurRad="38100" dist="38100" dir="2700000" algn="tl">
                    <a:srgbClr val="C0C0C0"/>
                  </a:outerShdw>
                </a:effectLst>
                <a:latin typeface="DecimaWE Rg" pitchFamily="2" charset="0"/>
              </a:rPr>
              <a:t>Funzionamento </a:t>
            </a:r>
            <a:r>
              <a:rPr lang="it-IT" altLang="it-IT" b="1" kern="0" dirty="0" smtClean="0">
                <a:solidFill>
                  <a:srgbClr val="007697"/>
                </a:solidFill>
                <a:effectLst>
                  <a:outerShdw blurRad="38100" dist="38100" dir="2700000" algn="tl">
                    <a:srgbClr val="C0C0C0"/>
                  </a:outerShdw>
                </a:effectLst>
                <a:latin typeface="DecimaWE Rg" pitchFamily="2" charset="0"/>
              </a:rPr>
              <a:t>convenzione FRIE    </a:t>
            </a:r>
            <a:endParaRPr lang="it-IT" altLang="it-IT" b="1" kern="0" dirty="0">
              <a:solidFill>
                <a:srgbClr val="007697"/>
              </a:solidFill>
              <a:effectLst>
                <a:outerShdw blurRad="38100" dist="38100" dir="2700000" algn="tl">
                  <a:srgbClr val="C0C0C0"/>
                </a:outerShdw>
              </a:effectLst>
              <a:latin typeface="DecimaWE Rg" pitchFamily="2" charset="0"/>
            </a:endParaRPr>
          </a:p>
        </p:txBody>
      </p:sp>
      <p:grpSp>
        <p:nvGrpSpPr>
          <p:cNvPr id="4" name="Gruppo 3"/>
          <p:cNvGrpSpPr/>
          <p:nvPr/>
        </p:nvGrpSpPr>
        <p:grpSpPr>
          <a:xfrm>
            <a:off x="625436" y="799545"/>
            <a:ext cx="2981440" cy="1008112"/>
            <a:chOff x="2447" y="0"/>
            <a:chExt cx="2981440" cy="1008112"/>
          </a:xfrm>
        </p:grpSpPr>
        <p:sp>
          <p:nvSpPr>
            <p:cNvPr id="11" name="Gallone 10"/>
            <p:cNvSpPr/>
            <p:nvPr/>
          </p:nvSpPr>
          <p:spPr>
            <a:xfrm>
              <a:off x="2447" y="0"/>
              <a:ext cx="2981440" cy="1008112"/>
            </a:xfrm>
            <a:prstGeom prst="chevron">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Gallone 4"/>
            <p:cNvSpPr txBox="1"/>
            <p:nvPr/>
          </p:nvSpPr>
          <p:spPr>
            <a:xfrm>
              <a:off x="506503" y="0"/>
              <a:ext cx="1973328" cy="10081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it-IT" sz="1400" b="1" kern="1200" dirty="0" smtClean="0">
                  <a:solidFill>
                    <a:srgbClr val="002060"/>
                  </a:solidFill>
                </a:rPr>
                <a:t>Domanda per l’attivazione del finanziamento agevolato </a:t>
              </a:r>
              <a:endParaRPr lang="it-IT" sz="1400" b="1" kern="1200" dirty="0">
                <a:solidFill>
                  <a:srgbClr val="002060"/>
                </a:solidFill>
              </a:endParaRPr>
            </a:p>
          </p:txBody>
        </p:sp>
      </p:grpSp>
      <p:grpSp>
        <p:nvGrpSpPr>
          <p:cNvPr id="5" name="Gruppo 4"/>
          <p:cNvGrpSpPr/>
          <p:nvPr/>
        </p:nvGrpSpPr>
        <p:grpSpPr>
          <a:xfrm>
            <a:off x="3308732" y="799545"/>
            <a:ext cx="2981440" cy="1008112"/>
            <a:chOff x="2685743" y="0"/>
            <a:chExt cx="2981440" cy="1008112"/>
          </a:xfrm>
        </p:grpSpPr>
        <p:sp>
          <p:nvSpPr>
            <p:cNvPr id="9" name="Gallone 8"/>
            <p:cNvSpPr/>
            <p:nvPr/>
          </p:nvSpPr>
          <p:spPr>
            <a:xfrm>
              <a:off x="2685743" y="0"/>
              <a:ext cx="2981440" cy="1008112"/>
            </a:xfrm>
            <a:prstGeom prst="chevron">
              <a:avLst/>
            </a:prstGeom>
          </p:spPr>
          <p:style>
            <a:lnRef idx="2">
              <a:schemeClr val="lt1">
                <a:hueOff val="0"/>
                <a:satOff val="0"/>
                <a:lumOff val="0"/>
                <a:alphaOff val="0"/>
              </a:schemeClr>
            </a:lnRef>
            <a:fillRef idx="1">
              <a:schemeClr val="accent5">
                <a:hueOff val="1628513"/>
                <a:satOff val="5598"/>
                <a:lumOff val="-26863"/>
                <a:alphaOff val="0"/>
              </a:schemeClr>
            </a:fillRef>
            <a:effectRef idx="0">
              <a:schemeClr val="accent5">
                <a:hueOff val="1628513"/>
                <a:satOff val="5598"/>
                <a:lumOff val="-26863"/>
                <a:alphaOff val="0"/>
              </a:schemeClr>
            </a:effectRef>
            <a:fontRef idx="minor">
              <a:schemeClr val="lt1"/>
            </a:fontRef>
          </p:style>
        </p:sp>
        <p:sp>
          <p:nvSpPr>
            <p:cNvPr id="10" name="Gallone 6"/>
            <p:cNvSpPr txBox="1"/>
            <p:nvPr/>
          </p:nvSpPr>
          <p:spPr>
            <a:xfrm>
              <a:off x="3189799" y="0"/>
              <a:ext cx="1973328" cy="10081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it-IT" sz="1400" b="1" kern="1200" smtClean="0"/>
                <a:t>Richiesta</a:t>
              </a:r>
              <a:r>
                <a:rPr lang="it-IT" sz="1400" b="1" kern="1200" baseline="0" smtClean="0"/>
                <a:t> di deliberazione dell’intervento agevolativo </a:t>
              </a:r>
              <a:endParaRPr lang="it-IT" sz="1400" b="1" kern="1200" dirty="0"/>
            </a:p>
          </p:txBody>
        </p:sp>
      </p:grpSp>
      <p:grpSp>
        <p:nvGrpSpPr>
          <p:cNvPr id="6" name="Gruppo 5"/>
          <p:cNvGrpSpPr/>
          <p:nvPr/>
        </p:nvGrpSpPr>
        <p:grpSpPr>
          <a:xfrm>
            <a:off x="5992029" y="799545"/>
            <a:ext cx="2981440" cy="1008112"/>
            <a:chOff x="5369040" y="0"/>
            <a:chExt cx="2981440" cy="1008112"/>
          </a:xfrm>
        </p:grpSpPr>
        <p:sp>
          <p:nvSpPr>
            <p:cNvPr id="7" name="Gallone 6"/>
            <p:cNvSpPr/>
            <p:nvPr/>
          </p:nvSpPr>
          <p:spPr>
            <a:xfrm>
              <a:off x="5369040" y="0"/>
              <a:ext cx="2981440" cy="1008112"/>
            </a:xfrm>
            <a:prstGeom prst="chevron">
              <a:avLst/>
            </a:prstGeom>
          </p:spPr>
          <p:style>
            <a:lnRef idx="2">
              <a:schemeClr val="lt1">
                <a:hueOff val="0"/>
                <a:satOff val="0"/>
                <a:lumOff val="0"/>
                <a:alphaOff val="0"/>
              </a:schemeClr>
            </a:lnRef>
            <a:fillRef idx="1">
              <a:schemeClr val="accent5">
                <a:hueOff val="3257026"/>
                <a:satOff val="11196"/>
                <a:lumOff val="-53726"/>
                <a:alphaOff val="0"/>
              </a:schemeClr>
            </a:fillRef>
            <a:effectRef idx="0">
              <a:schemeClr val="accent5">
                <a:hueOff val="3257026"/>
                <a:satOff val="11196"/>
                <a:lumOff val="-53726"/>
                <a:alphaOff val="0"/>
              </a:schemeClr>
            </a:effectRef>
            <a:fontRef idx="minor">
              <a:schemeClr val="lt1"/>
            </a:fontRef>
          </p:style>
        </p:sp>
        <p:sp>
          <p:nvSpPr>
            <p:cNvPr id="8" name="Gallone 8"/>
            <p:cNvSpPr txBox="1"/>
            <p:nvPr/>
          </p:nvSpPr>
          <p:spPr>
            <a:xfrm>
              <a:off x="5873096" y="0"/>
              <a:ext cx="1973328" cy="10081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it-IT" sz="1400" b="1" kern="1200" dirty="0" smtClean="0"/>
                <a:t>Contratto di finanziamento </a:t>
              </a:r>
              <a:endParaRPr lang="it-IT" sz="1400" b="1" kern="1200" dirty="0"/>
            </a:p>
          </p:txBody>
        </p:sp>
      </p:grpSp>
      <p:sp>
        <p:nvSpPr>
          <p:cNvPr id="13" name="CasellaDiTesto 12"/>
          <p:cNvSpPr txBox="1"/>
          <p:nvPr/>
        </p:nvSpPr>
        <p:spPr>
          <a:xfrm>
            <a:off x="592560" y="1955818"/>
            <a:ext cx="2592387" cy="3539430"/>
          </a:xfrm>
          <a:prstGeom prst="rect">
            <a:avLst/>
          </a:prstGeom>
          <a:noFill/>
        </p:spPr>
        <p:txBody>
          <a:bodyPr>
            <a:spAutoFit/>
          </a:bodyPr>
          <a:lstStyle/>
          <a:p>
            <a:pPr marL="171450" indent="-171450" algn="just">
              <a:buFont typeface="Arial" panose="020B0604020202020204" pitchFamily="34" charset="0"/>
              <a:buChar char="•"/>
              <a:defRPr/>
            </a:pPr>
            <a:r>
              <a:rPr lang="it-IT" sz="1200" b="1" dirty="0" smtClean="0">
                <a:solidFill>
                  <a:srgbClr val="002060"/>
                </a:solidFill>
              </a:rPr>
              <a:t>L’impresa presenta </a:t>
            </a:r>
            <a:r>
              <a:rPr lang="it-IT" sz="1200" b="1" dirty="0">
                <a:solidFill>
                  <a:srgbClr val="002060"/>
                </a:solidFill>
              </a:rPr>
              <a:t>alla Banca domanda </a:t>
            </a:r>
            <a:r>
              <a:rPr lang="it-IT" sz="1200" dirty="0">
                <a:solidFill>
                  <a:srgbClr val="002060"/>
                </a:solidFill>
              </a:rPr>
              <a:t>per l’attivazione del finanziamento agevolato redatta sull’apposito </a:t>
            </a:r>
            <a:r>
              <a:rPr lang="it-IT" sz="1200" dirty="0" smtClean="0">
                <a:solidFill>
                  <a:srgbClr val="002060"/>
                </a:solidFill>
              </a:rPr>
              <a:t>modulo </a:t>
            </a:r>
            <a:r>
              <a:rPr lang="it-IT" sz="1200" dirty="0">
                <a:solidFill>
                  <a:srgbClr val="002060"/>
                </a:solidFill>
              </a:rPr>
              <a:t>messo a disposizione sul sito internet della Regione </a:t>
            </a:r>
          </a:p>
          <a:p>
            <a:pPr marL="171450" indent="-171450" algn="just">
              <a:buFont typeface="Arial" panose="020B0604020202020204" pitchFamily="34" charset="0"/>
              <a:buChar char="•"/>
              <a:defRPr/>
            </a:pPr>
            <a:r>
              <a:rPr lang="it-IT" sz="1200" dirty="0">
                <a:solidFill>
                  <a:srgbClr val="002060"/>
                </a:solidFill>
              </a:rPr>
              <a:t>Alla predetta domanda può essere acclusa l’eventuale domanda di contribuzione </a:t>
            </a:r>
            <a:r>
              <a:rPr lang="it-IT" sz="1200" dirty="0" smtClean="0">
                <a:solidFill>
                  <a:srgbClr val="002060"/>
                </a:solidFill>
              </a:rPr>
              <a:t>integrativa</a:t>
            </a:r>
          </a:p>
          <a:p>
            <a:pPr algn="just">
              <a:defRPr/>
            </a:pPr>
            <a:endParaRPr lang="it-IT" sz="1200" dirty="0">
              <a:solidFill>
                <a:srgbClr val="002060"/>
              </a:solidFill>
            </a:endParaRPr>
          </a:p>
          <a:p>
            <a:pPr marL="180975">
              <a:defRPr/>
            </a:pPr>
            <a:endParaRPr lang="it-IT" sz="1200" dirty="0" smtClean="0">
              <a:solidFill>
                <a:srgbClr val="002060"/>
              </a:solidFill>
              <a:sym typeface="Wingdings" panose="05000000000000000000" pitchFamily="2" charset="2"/>
            </a:endParaRPr>
          </a:p>
          <a:p>
            <a:pPr marL="180975" algn="just">
              <a:defRPr/>
            </a:pPr>
            <a:r>
              <a:rPr lang="it-IT" sz="1200" dirty="0" smtClean="0">
                <a:solidFill>
                  <a:srgbClr val="002060"/>
                </a:solidFill>
                <a:sym typeface="Wingdings" panose="05000000000000000000" pitchFamily="2" charset="2"/>
              </a:rPr>
              <a:t>A soli fini di monitoraggio come previsto dall’articolo 2 c.4 della Convenzione la Banca rende disponibile tramite PEC </a:t>
            </a:r>
            <a:r>
              <a:rPr lang="it-IT" dirty="0"/>
              <a:t> </a:t>
            </a:r>
            <a:r>
              <a:rPr lang="it-IT" sz="1200" dirty="0" smtClean="0">
                <a:hlinkClick r:id="rId2"/>
              </a:rPr>
              <a:t>frie@certregione.fvg.it</a:t>
            </a:r>
            <a:r>
              <a:rPr lang="it-IT" sz="1200" dirty="0" smtClean="0"/>
              <a:t> </a:t>
            </a:r>
            <a:r>
              <a:rPr lang="it-IT" sz="1200" dirty="0" smtClean="0">
                <a:solidFill>
                  <a:srgbClr val="002060"/>
                </a:solidFill>
              </a:rPr>
              <a:t>o in formato cartaceo </a:t>
            </a:r>
            <a:r>
              <a:rPr lang="it-IT" sz="1200" dirty="0">
                <a:solidFill>
                  <a:srgbClr val="002060"/>
                </a:solidFill>
                <a:sym typeface="Wingdings" panose="05000000000000000000" pitchFamily="2" charset="2"/>
              </a:rPr>
              <a:t> </a:t>
            </a:r>
            <a:r>
              <a:rPr lang="it-IT" sz="1200" dirty="0" smtClean="0">
                <a:solidFill>
                  <a:srgbClr val="002060"/>
                </a:solidFill>
                <a:sym typeface="Wingdings" panose="05000000000000000000" pitchFamily="2" charset="2"/>
              </a:rPr>
              <a:t>le predette domande al Comitato di gestione</a:t>
            </a:r>
            <a:endParaRPr lang="it-IT" sz="1200" dirty="0"/>
          </a:p>
        </p:txBody>
      </p:sp>
      <p:sp>
        <p:nvSpPr>
          <p:cNvPr id="14" name="CasellaDiTesto 8"/>
          <p:cNvSpPr txBox="1">
            <a:spLocks noChangeArrowheads="1"/>
          </p:cNvSpPr>
          <p:nvPr/>
        </p:nvSpPr>
        <p:spPr bwMode="auto">
          <a:xfrm>
            <a:off x="3275856" y="1946305"/>
            <a:ext cx="267493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just">
              <a:buFont typeface="Arial" panose="020B0604020202020204" pitchFamily="34" charset="0"/>
              <a:buChar char="•"/>
            </a:pPr>
            <a:r>
              <a:rPr lang="it-IT" altLang="it-IT" sz="1200" dirty="0" smtClean="0">
                <a:solidFill>
                  <a:srgbClr val="002060"/>
                </a:solidFill>
              </a:rPr>
              <a:t>Corrisponde alla vecchia relazione </a:t>
            </a:r>
            <a:r>
              <a:rPr lang="it-IT" altLang="it-IT" sz="1200" dirty="0" smtClean="0">
                <a:solidFill>
                  <a:srgbClr val="002060"/>
                </a:solidFill>
              </a:rPr>
              <a:t>istruttoria. La richiesta è redatta secondo schema pubblicato sul sito internet.</a:t>
            </a:r>
            <a:endParaRPr lang="it-IT" altLang="it-IT" sz="1200" dirty="0" smtClean="0">
              <a:solidFill>
                <a:srgbClr val="002060"/>
              </a:solidFill>
            </a:endParaRPr>
          </a:p>
          <a:p>
            <a:pPr algn="just">
              <a:buFont typeface="Arial" panose="020B0604020202020204" pitchFamily="34" charset="0"/>
              <a:buChar char="•"/>
            </a:pPr>
            <a:r>
              <a:rPr lang="it-IT" altLang="it-IT" sz="1200" dirty="0" smtClean="0">
                <a:solidFill>
                  <a:srgbClr val="002060"/>
                </a:solidFill>
              </a:rPr>
              <a:t>Nel </a:t>
            </a:r>
            <a:r>
              <a:rPr lang="it-IT" altLang="it-IT" sz="1200" dirty="0" smtClean="0">
                <a:solidFill>
                  <a:srgbClr val="002060"/>
                </a:solidFill>
              </a:rPr>
              <a:t>caso in cui l’istruttoria bancaria si concluda con una valutazione </a:t>
            </a:r>
            <a:r>
              <a:rPr lang="it-IT" altLang="it-IT" sz="1200" dirty="0">
                <a:solidFill>
                  <a:srgbClr val="002060"/>
                </a:solidFill>
              </a:rPr>
              <a:t>economico-finanziaria positiva </a:t>
            </a:r>
            <a:endParaRPr lang="it-IT" altLang="it-IT" sz="1200" dirty="0" smtClean="0">
              <a:solidFill>
                <a:srgbClr val="002060"/>
              </a:solidFill>
            </a:endParaRPr>
          </a:p>
          <a:p>
            <a:pPr algn="just">
              <a:buFont typeface="Arial" panose="020B0604020202020204" pitchFamily="34" charset="0"/>
              <a:buChar char="•"/>
            </a:pPr>
            <a:endParaRPr lang="it-IT" altLang="it-IT" sz="1200" dirty="0">
              <a:solidFill>
                <a:srgbClr val="002060"/>
              </a:solidFill>
            </a:endParaRPr>
          </a:p>
          <a:p>
            <a:pPr marL="180975" indent="0" algn="just"/>
            <a:r>
              <a:rPr lang="it-IT" altLang="it-IT" sz="1200" b="1" dirty="0">
                <a:solidFill>
                  <a:srgbClr val="002060"/>
                </a:solidFill>
              </a:rPr>
              <a:t>L</a:t>
            </a:r>
            <a:r>
              <a:rPr lang="it-IT" altLang="it-IT" sz="1200" b="1" dirty="0" smtClean="0">
                <a:solidFill>
                  <a:srgbClr val="002060"/>
                </a:solidFill>
              </a:rPr>
              <a:t>a </a:t>
            </a:r>
            <a:r>
              <a:rPr lang="it-IT" altLang="it-IT" sz="1200" b="1" dirty="0">
                <a:solidFill>
                  <a:srgbClr val="002060"/>
                </a:solidFill>
              </a:rPr>
              <a:t>banca trasmette </a:t>
            </a:r>
            <a:r>
              <a:rPr lang="it-IT" altLang="it-IT" sz="1200" b="1" dirty="0" smtClean="0">
                <a:solidFill>
                  <a:srgbClr val="002060"/>
                </a:solidFill>
              </a:rPr>
              <a:t>la richiesta al </a:t>
            </a:r>
            <a:r>
              <a:rPr lang="it-IT" altLang="it-IT" sz="1200" b="1" dirty="0">
                <a:solidFill>
                  <a:srgbClr val="002060"/>
                </a:solidFill>
              </a:rPr>
              <a:t>Comitato di </a:t>
            </a:r>
            <a:r>
              <a:rPr lang="it-IT" altLang="it-IT" sz="1200" b="1" dirty="0" smtClean="0">
                <a:solidFill>
                  <a:srgbClr val="002060"/>
                </a:solidFill>
              </a:rPr>
              <a:t>gestione</a:t>
            </a:r>
            <a:r>
              <a:rPr lang="it-IT" sz="1200" b="1" dirty="0" smtClean="0">
                <a:solidFill>
                  <a:srgbClr val="002060"/>
                </a:solidFill>
                <a:sym typeface="Wingdings" panose="05000000000000000000" pitchFamily="2" charset="2"/>
              </a:rPr>
              <a:t> </a:t>
            </a:r>
            <a:r>
              <a:rPr lang="it-IT" sz="1200" dirty="0" smtClean="0">
                <a:solidFill>
                  <a:srgbClr val="002060"/>
                </a:solidFill>
                <a:sym typeface="Wingdings" panose="05000000000000000000" pitchFamily="2" charset="2"/>
              </a:rPr>
              <a:t>tramite PEC </a:t>
            </a:r>
            <a:r>
              <a:rPr lang="it-IT" sz="1200" dirty="0" smtClean="0"/>
              <a:t> </a:t>
            </a:r>
            <a:r>
              <a:rPr lang="it-IT" sz="1200" dirty="0" smtClean="0">
                <a:hlinkClick r:id="rId2"/>
              </a:rPr>
              <a:t>frie@certregione.fvg.it</a:t>
            </a:r>
            <a:r>
              <a:rPr lang="it-IT" altLang="it-IT" sz="1200" dirty="0" smtClean="0">
                <a:solidFill>
                  <a:srgbClr val="002060"/>
                </a:solidFill>
              </a:rPr>
              <a:t> o in formato </a:t>
            </a:r>
            <a:r>
              <a:rPr lang="it-IT" altLang="it-IT" sz="1200" dirty="0" smtClean="0">
                <a:solidFill>
                  <a:srgbClr val="002060"/>
                </a:solidFill>
              </a:rPr>
              <a:t>cartaceo. </a:t>
            </a:r>
            <a:r>
              <a:rPr lang="it-IT" altLang="it-IT" sz="1200" dirty="0" smtClean="0">
                <a:solidFill>
                  <a:srgbClr val="002060"/>
                </a:solidFill>
              </a:rPr>
              <a:t>Alla richiesta è allegata documentazione sottoscritta dall’impresa:</a:t>
            </a:r>
            <a:r>
              <a:rPr lang="it-IT" altLang="it-IT" sz="1200" dirty="0" smtClean="0">
                <a:solidFill>
                  <a:srgbClr val="002060"/>
                </a:solidFill>
              </a:rPr>
              <a:t> </a:t>
            </a:r>
            <a:endParaRPr lang="it-IT" altLang="it-IT" sz="1200" dirty="0" smtClean="0">
              <a:solidFill>
                <a:srgbClr val="002060"/>
              </a:solidFill>
            </a:endParaRPr>
          </a:p>
          <a:p>
            <a:pPr marL="228600" indent="-142875" algn="just">
              <a:buFont typeface="Wingdings" panose="05000000000000000000" pitchFamily="2" charset="2"/>
              <a:buChar char="ü"/>
            </a:pPr>
            <a:r>
              <a:rPr lang="it-IT" altLang="it-IT" sz="1200" dirty="0" smtClean="0">
                <a:solidFill>
                  <a:srgbClr val="002060"/>
                </a:solidFill>
              </a:rPr>
              <a:t>l’eventuale </a:t>
            </a:r>
            <a:r>
              <a:rPr lang="it-IT" altLang="it-IT" sz="1200" dirty="0">
                <a:solidFill>
                  <a:srgbClr val="002060"/>
                </a:solidFill>
              </a:rPr>
              <a:t>domanda di contribuzione </a:t>
            </a:r>
            <a:r>
              <a:rPr lang="it-IT" altLang="it-IT" sz="1200" dirty="0" smtClean="0">
                <a:solidFill>
                  <a:srgbClr val="002060"/>
                </a:solidFill>
              </a:rPr>
              <a:t>integrativa (</a:t>
            </a:r>
            <a:r>
              <a:rPr lang="it-IT" altLang="it-IT" sz="1200" b="1" dirty="0" smtClean="0">
                <a:solidFill>
                  <a:srgbClr val="002060"/>
                </a:solidFill>
              </a:rPr>
              <a:t>con formale valore giuridico</a:t>
            </a:r>
            <a:r>
              <a:rPr lang="it-IT" altLang="it-IT" sz="1200" dirty="0" smtClean="0">
                <a:solidFill>
                  <a:srgbClr val="002060"/>
                </a:solidFill>
              </a:rPr>
              <a:t>) ed eventuale documentazione integrativa; </a:t>
            </a:r>
          </a:p>
          <a:p>
            <a:pPr marL="228600" indent="-142875" algn="just">
              <a:buFont typeface="Wingdings" panose="05000000000000000000" pitchFamily="2" charset="2"/>
              <a:buChar char="ü"/>
            </a:pPr>
            <a:r>
              <a:rPr lang="it-IT" altLang="it-IT" sz="1200" dirty="0" smtClean="0">
                <a:solidFill>
                  <a:srgbClr val="002060"/>
                </a:solidFill>
              </a:rPr>
              <a:t>la </a:t>
            </a:r>
            <a:r>
              <a:rPr lang="it-IT" altLang="it-IT" sz="1200" dirty="0">
                <a:solidFill>
                  <a:srgbClr val="002060"/>
                </a:solidFill>
              </a:rPr>
              <a:t>dichiarazione soggetto beneficiario; </a:t>
            </a:r>
            <a:endParaRPr lang="it-IT" altLang="it-IT" sz="1200" dirty="0" smtClean="0">
              <a:solidFill>
                <a:srgbClr val="002060"/>
              </a:solidFill>
            </a:endParaRPr>
          </a:p>
          <a:p>
            <a:pPr marL="228600" indent="-142875" algn="just">
              <a:buFont typeface="Wingdings" panose="05000000000000000000" pitchFamily="2" charset="2"/>
              <a:buChar char="ü"/>
            </a:pPr>
            <a:r>
              <a:rPr lang="it-IT" altLang="it-IT" sz="1200" dirty="0" smtClean="0">
                <a:solidFill>
                  <a:srgbClr val="002060"/>
                </a:solidFill>
              </a:rPr>
              <a:t>la </a:t>
            </a:r>
            <a:r>
              <a:rPr lang="it-IT" altLang="it-IT" sz="1200" dirty="0">
                <a:solidFill>
                  <a:srgbClr val="002060"/>
                </a:solidFill>
              </a:rPr>
              <a:t>scheda descrittiva iniziativa </a:t>
            </a:r>
            <a:endParaRPr lang="it-IT" altLang="it-IT" sz="1200" dirty="0" smtClean="0">
              <a:solidFill>
                <a:srgbClr val="002060"/>
              </a:solidFill>
            </a:endParaRPr>
          </a:p>
          <a:p>
            <a:pPr marL="228600" indent="-142875" algn="just">
              <a:buFont typeface="Wingdings" panose="05000000000000000000" pitchFamily="2" charset="2"/>
              <a:buChar char="ü"/>
            </a:pPr>
            <a:r>
              <a:rPr lang="it-IT" altLang="it-IT" sz="1200" dirty="0" smtClean="0">
                <a:solidFill>
                  <a:srgbClr val="002060"/>
                </a:solidFill>
              </a:rPr>
              <a:t>l’eventuale </a:t>
            </a:r>
            <a:r>
              <a:rPr lang="it-IT" altLang="it-IT" sz="1200" dirty="0">
                <a:solidFill>
                  <a:srgbClr val="002060"/>
                </a:solidFill>
              </a:rPr>
              <a:t>dichiarazione </a:t>
            </a:r>
            <a:r>
              <a:rPr lang="it-IT" altLang="it-IT" sz="1200" i="1" dirty="0">
                <a:solidFill>
                  <a:srgbClr val="002060"/>
                </a:solidFill>
              </a:rPr>
              <a:t>de </a:t>
            </a:r>
            <a:r>
              <a:rPr lang="it-IT" altLang="it-IT" sz="1200" i="1" dirty="0" err="1">
                <a:solidFill>
                  <a:srgbClr val="002060"/>
                </a:solidFill>
              </a:rPr>
              <a:t>minimis</a:t>
            </a:r>
            <a:r>
              <a:rPr lang="it-IT" altLang="it-IT" sz="1200" i="1" dirty="0">
                <a:solidFill>
                  <a:srgbClr val="002060"/>
                </a:solidFill>
              </a:rPr>
              <a:t> </a:t>
            </a:r>
            <a:r>
              <a:rPr lang="it-IT" altLang="it-IT" sz="1200" i="1" u="sng" dirty="0" smtClean="0">
                <a:solidFill>
                  <a:srgbClr val="002060"/>
                </a:solidFill>
              </a:rPr>
              <a:t>.</a:t>
            </a:r>
            <a:endParaRPr lang="it-IT" altLang="it-IT" sz="1200" i="1" u="sng" dirty="0">
              <a:solidFill>
                <a:srgbClr val="002060"/>
              </a:solidFill>
            </a:endParaRPr>
          </a:p>
        </p:txBody>
      </p:sp>
      <p:sp>
        <p:nvSpPr>
          <p:cNvPr id="15" name="CasellaDiTesto 13"/>
          <p:cNvSpPr txBox="1">
            <a:spLocks noChangeArrowheads="1"/>
          </p:cNvSpPr>
          <p:nvPr/>
        </p:nvSpPr>
        <p:spPr bwMode="auto">
          <a:xfrm>
            <a:off x="6010502" y="1946305"/>
            <a:ext cx="25923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just">
              <a:buFont typeface="Arial" panose="020B0604020202020204" pitchFamily="34" charset="0"/>
              <a:buChar char="•"/>
            </a:pPr>
            <a:r>
              <a:rPr lang="it-IT" altLang="it-IT" sz="1200" dirty="0" smtClean="0">
                <a:solidFill>
                  <a:srgbClr val="002060"/>
                </a:solidFill>
              </a:rPr>
              <a:t>Nel caso di </a:t>
            </a:r>
            <a:r>
              <a:rPr lang="it-IT" altLang="it-IT" sz="1200" b="1" dirty="0" smtClean="0">
                <a:solidFill>
                  <a:srgbClr val="002060"/>
                </a:solidFill>
              </a:rPr>
              <a:t>deliberazione </a:t>
            </a:r>
            <a:r>
              <a:rPr lang="it-IT" altLang="it-IT" sz="1200" dirty="0" smtClean="0">
                <a:solidFill>
                  <a:srgbClr val="002060"/>
                </a:solidFill>
              </a:rPr>
              <a:t>dell’intervento agevolativo </a:t>
            </a:r>
            <a:r>
              <a:rPr lang="it-IT" altLang="it-IT" sz="1200" b="1" dirty="0" smtClean="0">
                <a:solidFill>
                  <a:srgbClr val="002060"/>
                </a:solidFill>
              </a:rPr>
              <a:t>da parte del Comitato di gestione </a:t>
            </a:r>
            <a:r>
              <a:rPr lang="it-IT" altLang="it-IT" sz="1200" dirty="0" smtClean="0">
                <a:solidFill>
                  <a:srgbClr val="002060"/>
                </a:solidFill>
                <a:sym typeface="Wingdings" panose="05000000000000000000" pitchFamily="2" charset="2"/>
              </a:rPr>
              <a:t> il provvedimento è comunicato alla Banca e al soggetto beneficiario entro i successivi 10 giorni </a:t>
            </a:r>
            <a:endParaRPr lang="it-IT" altLang="it-IT" sz="1200" dirty="0" smtClean="0">
              <a:solidFill>
                <a:srgbClr val="002060"/>
              </a:solidFill>
            </a:endParaRPr>
          </a:p>
          <a:p>
            <a:pPr marL="0" indent="0" algn="just"/>
            <a:endParaRPr lang="it-IT" altLang="it-IT" sz="1200" dirty="0" smtClean="0">
              <a:solidFill>
                <a:srgbClr val="002060"/>
              </a:solidFill>
            </a:endParaRPr>
          </a:p>
          <a:p>
            <a:pPr marL="0" indent="0" algn="just"/>
            <a:endParaRPr lang="it-IT" altLang="it-IT" sz="1200" dirty="0" smtClean="0">
              <a:solidFill>
                <a:srgbClr val="002060"/>
              </a:solidFill>
            </a:endParaRPr>
          </a:p>
          <a:p>
            <a:pPr marL="180975" indent="0" algn="just"/>
            <a:r>
              <a:rPr lang="it-IT" altLang="it-IT" sz="1200" b="1" dirty="0" smtClean="0">
                <a:solidFill>
                  <a:srgbClr val="002060"/>
                </a:solidFill>
              </a:rPr>
              <a:t>La Banca </a:t>
            </a:r>
            <a:r>
              <a:rPr lang="it-IT" altLang="it-IT" sz="1200" dirty="0" smtClean="0">
                <a:solidFill>
                  <a:srgbClr val="002060"/>
                </a:solidFill>
              </a:rPr>
              <a:t>a questo punto </a:t>
            </a:r>
            <a:r>
              <a:rPr lang="it-IT" altLang="it-IT" sz="1200" b="1" dirty="0" smtClean="0">
                <a:solidFill>
                  <a:srgbClr val="002060"/>
                </a:solidFill>
              </a:rPr>
              <a:t>può stipulare il  </a:t>
            </a:r>
            <a:r>
              <a:rPr lang="it-IT" altLang="it-IT" sz="1200" b="1" dirty="0">
                <a:solidFill>
                  <a:srgbClr val="002060"/>
                </a:solidFill>
              </a:rPr>
              <a:t>contratto di finanziamento</a:t>
            </a:r>
            <a:r>
              <a:rPr lang="it-IT" altLang="it-IT" sz="1200" dirty="0">
                <a:solidFill>
                  <a:srgbClr val="002060"/>
                </a:solidFill>
              </a:rPr>
              <a:t> </a:t>
            </a:r>
            <a:r>
              <a:rPr lang="it-IT" altLang="it-IT" sz="1200" dirty="0" smtClean="0">
                <a:solidFill>
                  <a:srgbClr val="002060"/>
                </a:solidFill>
              </a:rPr>
              <a:t>con il </a:t>
            </a:r>
            <a:r>
              <a:rPr lang="it-IT" altLang="it-IT" sz="1200" dirty="0">
                <a:solidFill>
                  <a:srgbClr val="002060"/>
                </a:solidFill>
              </a:rPr>
              <a:t>soggetto beneficiario </a:t>
            </a:r>
          </a:p>
        </p:txBody>
      </p:sp>
      <p:sp>
        <p:nvSpPr>
          <p:cNvPr id="16" name="Freccia in giù 15"/>
          <p:cNvSpPr/>
          <p:nvPr/>
        </p:nvSpPr>
        <p:spPr bwMode="auto">
          <a:xfrm>
            <a:off x="7410741" y="3212976"/>
            <a:ext cx="144016" cy="144016"/>
          </a:xfrm>
          <a:prstGeom prst="downArrow">
            <a:avLst/>
          </a:prstGeom>
          <a:solidFill>
            <a:srgbClr val="00B0F0">
              <a:alpha val="25999"/>
            </a:srgbClr>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17" name="Freccia in giù 16"/>
          <p:cNvSpPr/>
          <p:nvPr/>
        </p:nvSpPr>
        <p:spPr bwMode="auto">
          <a:xfrm>
            <a:off x="4541317" y="3316341"/>
            <a:ext cx="144016" cy="144016"/>
          </a:xfrm>
          <a:prstGeom prst="downArrow">
            <a:avLst/>
          </a:prstGeom>
          <a:solidFill>
            <a:srgbClr val="00B0F0">
              <a:alpha val="25999"/>
            </a:srgbClr>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18" name="Freccia in giù 17"/>
          <p:cNvSpPr/>
          <p:nvPr/>
        </p:nvSpPr>
        <p:spPr bwMode="auto">
          <a:xfrm>
            <a:off x="1816745" y="3743785"/>
            <a:ext cx="144016" cy="144016"/>
          </a:xfrm>
          <a:prstGeom prst="downArrow">
            <a:avLst/>
          </a:prstGeom>
          <a:solidFill>
            <a:srgbClr val="00B0F0">
              <a:alpha val="25999"/>
            </a:srgbClr>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smtClean="0">
              <a:ln>
                <a:noFill/>
              </a:ln>
              <a:solidFill>
                <a:schemeClr val="accent2"/>
              </a:solidFill>
              <a:effectLst/>
              <a:latin typeface="DecimaWE Rg" pitchFamily="2" charset="0"/>
            </a:endParaRPr>
          </a:p>
        </p:txBody>
      </p:sp>
      <p:sp>
        <p:nvSpPr>
          <p:cNvPr id="19" name="Ovale 9"/>
          <p:cNvSpPr>
            <a:spLocks noChangeArrowheads="1"/>
          </p:cNvSpPr>
          <p:nvPr/>
        </p:nvSpPr>
        <p:spPr bwMode="auto">
          <a:xfrm>
            <a:off x="1659136" y="6036804"/>
            <a:ext cx="229617" cy="200025"/>
          </a:xfrm>
          <a:prstGeom prst="ellipse">
            <a:avLst/>
          </a:prstGeom>
          <a:solidFill>
            <a:srgbClr val="002060">
              <a:alpha val="25882"/>
            </a:srgbClr>
          </a:solidFill>
          <a:ln w="9525" algn="ctr">
            <a:solidFill>
              <a:srgbClr val="C5CED7"/>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endParaRPr lang="it-IT" altLang="it-IT"/>
          </a:p>
        </p:txBody>
      </p:sp>
      <p:sp>
        <p:nvSpPr>
          <p:cNvPr id="20" name="Ovale 11"/>
          <p:cNvSpPr>
            <a:spLocks noChangeArrowheads="1"/>
          </p:cNvSpPr>
          <p:nvPr/>
        </p:nvSpPr>
        <p:spPr bwMode="auto">
          <a:xfrm>
            <a:off x="4274146" y="6036804"/>
            <a:ext cx="189359" cy="200025"/>
          </a:xfrm>
          <a:prstGeom prst="ellipse">
            <a:avLst/>
          </a:prstGeom>
          <a:solidFill>
            <a:srgbClr val="002060">
              <a:alpha val="25882"/>
            </a:srgbClr>
          </a:solidFill>
          <a:ln w="9525" algn="ctr">
            <a:solidFill>
              <a:srgbClr val="C5CED7"/>
            </a:solidFill>
            <a:round/>
            <a:headEnd/>
            <a:tailEnd/>
          </a:ln>
        </p:spPr>
        <p:txBody>
          <a:bodyPr wrap="none" anchor="ct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pPr algn="ctr" eaLnBrk="1" hangingPunct="1"/>
            <a:endParaRPr lang="it-IT" altLang="it-IT"/>
          </a:p>
        </p:txBody>
      </p:sp>
      <p:sp>
        <p:nvSpPr>
          <p:cNvPr id="21" name="Freccia a destra 20"/>
          <p:cNvSpPr/>
          <p:nvPr/>
        </p:nvSpPr>
        <p:spPr bwMode="auto">
          <a:xfrm>
            <a:off x="2058245" y="6021444"/>
            <a:ext cx="2089150" cy="215900"/>
          </a:xfrm>
          <a:prstGeom prst="rightArrow">
            <a:avLst/>
          </a:prstGeom>
          <a:solidFill>
            <a:srgbClr val="ADD8E5">
              <a:alpha val="25999"/>
            </a:srgbClr>
          </a:solidFill>
          <a:ln w="9525" cap="flat" cmpd="sng" algn="ctr">
            <a:solidFill>
              <a:schemeClr val="accent5"/>
            </a:solidFill>
            <a:prstDash val="solid"/>
            <a:round/>
            <a:headEnd type="none" w="med" len="med"/>
            <a:tailEnd type="none" w="med" len="med"/>
          </a:ln>
          <a:effectLst/>
          <a:extLst/>
        </p:spPr>
        <p:txBody>
          <a:bodyPr wrap="none" anchor="ctr"/>
          <a:lstStyle/>
          <a:p>
            <a:pPr algn="ctr" eaLnBrk="1" hangingPunct="1">
              <a:defRPr/>
            </a:pPr>
            <a:endParaRPr lang="it-IT"/>
          </a:p>
        </p:txBody>
      </p:sp>
      <p:sp>
        <p:nvSpPr>
          <p:cNvPr id="22" name="CasellaDiTesto 10"/>
          <p:cNvSpPr txBox="1">
            <a:spLocks noChangeArrowheads="1"/>
          </p:cNvSpPr>
          <p:nvPr/>
        </p:nvSpPr>
        <p:spPr bwMode="auto">
          <a:xfrm>
            <a:off x="1114208" y="6242202"/>
            <a:ext cx="74888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accent2"/>
                </a:solidFill>
                <a:latin typeface="DecimaWE Rg" panose="02000000000000000000" pitchFamily="2" charset="0"/>
              </a:defRPr>
            </a:lvl1pPr>
            <a:lvl2pPr marL="742950" indent="-285750">
              <a:defRPr sz="2000">
                <a:solidFill>
                  <a:schemeClr val="accent2"/>
                </a:solidFill>
                <a:latin typeface="DecimaWE Rg" panose="02000000000000000000" pitchFamily="2" charset="0"/>
              </a:defRPr>
            </a:lvl2pPr>
            <a:lvl3pPr marL="1143000" indent="-228600">
              <a:defRPr sz="2000">
                <a:solidFill>
                  <a:schemeClr val="accent2"/>
                </a:solidFill>
                <a:latin typeface="DecimaWE Rg" panose="02000000000000000000" pitchFamily="2" charset="0"/>
              </a:defRPr>
            </a:lvl3pPr>
            <a:lvl4pPr marL="1600200" indent="-228600">
              <a:defRPr sz="2000">
                <a:solidFill>
                  <a:schemeClr val="accent2"/>
                </a:solidFill>
                <a:latin typeface="DecimaWE Rg" panose="02000000000000000000" pitchFamily="2" charset="0"/>
              </a:defRPr>
            </a:lvl4pPr>
            <a:lvl5pPr marL="2057400" indent="-228600">
              <a:defRPr sz="2000">
                <a:solidFill>
                  <a:schemeClr val="accent2"/>
                </a:solidFill>
                <a:latin typeface="DecimaWE Rg" panose="02000000000000000000" pitchFamily="2" charset="0"/>
              </a:defRPr>
            </a:lvl5pPr>
            <a:lvl6pPr marL="2514600" indent="-228600" eaLnBrk="0" fontAlgn="base" hangingPunct="0">
              <a:spcBef>
                <a:spcPct val="0"/>
              </a:spcBef>
              <a:spcAft>
                <a:spcPct val="0"/>
              </a:spcAft>
              <a:defRPr sz="2000">
                <a:solidFill>
                  <a:schemeClr val="accent2"/>
                </a:solidFill>
                <a:latin typeface="DecimaWE Rg" panose="02000000000000000000" pitchFamily="2" charset="0"/>
              </a:defRPr>
            </a:lvl6pPr>
            <a:lvl7pPr marL="2971800" indent="-228600" eaLnBrk="0" fontAlgn="base" hangingPunct="0">
              <a:spcBef>
                <a:spcPct val="0"/>
              </a:spcBef>
              <a:spcAft>
                <a:spcPct val="0"/>
              </a:spcAft>
              <a:defRPr sz="2000">
                <a:solidFill>
                  <a:schemeClr val="accent2"/>
                </a:solidFill>
                <a:latin typeface="DecimaWE Rg" panose="02000000000000000000" pitchFamily="2" charset="0"/>
              </a:defRPr>
            </a:lvl7pPr>
            <a:lvl8pPr marL="3429000" indent="-228600" eaLnBrk="0" fontAlgn="base" hangingPunct="0">
              <a:spcBef>
                <a:spcPct val="0"/>
              </a:spcBef>
              <a:spcAft>
                <a:spcPct val="0"/>
              </a:spcAft>
              <a:defRPr sz="2000">
                <a:solidFill>
                  <a:schemeClr val="accent2"/>
                </a:solidFill>
                <a:latin typeface="DecimaWE Rg" panose="02000000000000000000" pitchFamily="2" charset="0"/>
              </a:defRPr>
            </a:lvl8pPr>
            <a:lvl9pPr marL="3886200" indent="-228600" eaLnBrk="0" fontAlgn="base" hangingPunct="0">
              <a:spcBef>
                <a:spcPct val="0"/>
              </a:spcBef>
              <a:spcAft>
                <a:spcPct val="0"/>
              </a:spcAft>
              <a:defRPr sz="2000">
                <a:solidFill>
                  <a:schemeClr val="accent2"/>
                </a:solidFill>
                <a:latin typeface="DecimaWE Rg" panose="02000000000000000000" pitchFamily="2" charset="0"/>
              </a:defRPr>
            </a:lvl9pPr>
          </a:lstStyle>
          <a:p>
            <a:r>
              <a:rPr lang="it-IT" altLang="it-IT" sz="1200" dirty="0">
                <a:solidFill>
                  <a:srgbClr val="002060"/>
                </a:solidFill>
              </a:rPr>
              <a:t>La </a:t>
            </a:r>
            <a:r>
              <a:rPr lang="it-IT" altLang="it-IT" sz="1200" b="1" dirty="0">
                <a:solidFill>
                  <a:srgbClr val="002060"/>
                </a:solidFill>
              </a:rPr>
              <a:t>richiesta di deliberazione </a:t>
            </a:r>
            <a:r>
              <a:rPr lang="it-IT" altLang="it-IT" sz="1200" dirty="0">
                <a:solidFill>
                  <a:srgbClr val="002060"/>
                </a:solidFill>
              </a:rPr>
              <a:t>è trasmessa entro </a:t>
            </a:r>
            <a:r>
              <a:rPr lang="it-IT" altLang="it-IT" sz="1200" b="1" dirty="0" smtClean="0">
                <a:solidFill>
                  <a:srgbClr val="002060"/>
                </a:solidFill>
              </a:rPr>
              <a:t>365 </a:t>
            </a:r>
            <a:r>
              <a:rPr lang="it-IT" altLang="it-IT" sz="1200" b="1" dirty="0">
                <a:solidFill>
                  <a:srgbClr val="002060"/>
                </a:solidFill>
              </a:rPr>
              <a:t>giorni </a:t>
            </a:r>
          </a:p>
          <a:p>
            <a:r>
              <a:rPr lang="it-IT" altLang="it-IT" sz="1200" b="1" dirty="0" smtClean="0">
                <a:solidFill>
                  <a:srgbClr val="002060"/>
                </a:solidFill>
              </a:rPr>
              <a:t>dalla </a:t>
            </a:r>
            <a:r>
              <a:rPr lang="it-IT" altLang="it-IT" sz="1200" b="1" dirty="0">
                <a:solidFill>
                  <a:srgbClr val="002060"/>
                </a:solidFill>
              </a:rPr>
              <a:t>data di ricevimento della domanda </a:t>
            </a:r>
            <a:r>
              <a:rPr lang="it-IT" altLang="it-IT" sz="1200" dirty="0">
                <a:solidFill>
                  <a:srgbClr val="002060"/>
                </a:solidFill>
              </a:rPr>
              <a:t>da parte della </a:t>
            </a:r>
            <a:r>
              <a:rPr lang="it-IT" altLang="it-IT" sz="1200" dirty="0" smtClean="0">
                <a:solidFill>
                  <a:srgbClr val="002060"/>
                </a:solidFill>
              </a:rPr>
              <a:t>Banca  </a:t>
            </a:r>
            <a:r>
              <a:rPr lang="it-IT" altLang="it-IT" sz="1200" dirty="0" smtClean="0">
                <a:solidFill>
                  <a:srgbClr val="002060"/>
                </a:solidFill>
                <a:sym typeface="Wingdings" panose="05000000000000000000" pitchFamily="2" charset="2"/>
              </a:rPr>
              <a:t>  non è più prevista l’archiviazione automatica	</a:t>
            </a:r>
            <a:endParaRPr lang="it-IT" altLang="it-IT" sz="1200" dirty="0">
              <a:solidFill>
                <a:srgbClr val="002060"/>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Verdana"/>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itchFamily="2" charset="0"/>
          </a:defRPr>
        </a:defPPr>
      </a:lstStyle>
    </a:spDef>
    <a:ln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itchFamily="2"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uttura predefinita">
  <a:themeElements>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uttura predefinita">
      <a:majorFont>
        <a:latin typeface="Verdana"/>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itchFamily="2" charset="0"/>
          </a:defRPr>
        </a:defPPr>
      </a:lstStyle>
    </a:spDef>
    <a:ln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itchFamily="2" charset="0"/>
          </a:defRPr>
        </a:defPPr>
      </a:lstStyle>
    </a:lnDef>
  </a:objectDefaults>
  <a:extraClrSchemeLst>
    <a:extraClrScheme>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Verdana"/>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itchFamily="2" charset="0"/>
          </a:defRPr>
        </a:defPPr>
      </a:lstStyle>
    </a:spDef>
    <a:ln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itchFamily="2"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Verdana"/>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itchFamily="2" charset="0"/>
          </a:defRPr>
        </a:defPPr>
      </a:lstStyle>
    </a:spDef>
    <a:ln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itchFamily="2"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Verdana"/>
        <a:ea typeface=""/>
        <a:cs typeface=""/>
      </a:majorFont>
      <a:minorFont>
        <a:latin typeface="DecimaWE R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anose="02000000000000000000" pitchFamily="2" charset="0"/>
          </a:defRPr>
        </a:defPPr>
      </a:lstStyle>
    </a:spDef>
    <a:lnDef>
      <a:spPr bwMode="auto">
        <a:xfrm>
          <a:off x="0" y="0"/>
          <a:ext cx="1" cy="1"/>
        </a:xfrm>
        <a:custGeom>
          <a:avLst/>
          <a:gdLst/>
          <a:ahLst/>
          <a:cxnLst/>
          <a:rect l="0" t="0" r="0" b="0"/>
          <a:pathLst/>
        </a:custGeom>
        <a:solidFill>
          <a:srgbClr val="FFCC99">
            <a:alpha val="25999"/>
          </a:srgbClr>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altLang="it-IT" sz="2000" b="0" i="0" u="none" strike="noStrike" cap="none" normalizeH="0" baseline="0" smtClean="0">
            <a:ln>
              <a:noFill/>
            </a:ln>
            <a:solidFill>
              <a:schemeClr val="accent2"/>
            </a:solidFill>
            <a:effectLst/>
            <a:latin typeface="DecimaWE Rg" panose="02000000000000000000" pitchFamily="2"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7455</TotalTime>
  <Words>2171</Words>
  <Application>Microsoft Office PowerPoint</Application>
  <PresentationFormat>Presentazione su schermo (4:3)</PresentationFormat>
  <Paragraphs>210</Paragraphs>
  <Slides>13</Slides>
  <Notes>5</Notes>
  <HiddenSlides>0</HiddenSlides>
  <MMClips>0</MMClips>
  <ScaleCrop>false</ScaleCrop>
  <HeadingPairs>
    <vt:vector size="6" baseType="variant">
      <vt:variant>
        <vt:lpstr>Caratteri utilizzati</vt:lpstr>
      </vt:variant>
      <vt:variant>
        <vt:i4>6</vt:i4>
      </vt:variant>
      <vt:variant>
        <vt:lpstr>Tema</vt:lpstr>
      </vt:variant>
      <vt:variant>
        <vt:i4>5</vt:i4>
      </vt:variant>
      <vt:variant>
        <vt:lpstr>Titoli diapositive</vt:lpstr>
      </vt:variant>
      <vt:variant>
        <vt:i4>13</vt:i4>
      </vt:variant>
    </vt:vector>
  </HeadingPairs>
  <TitlesOfParts>
    <vt:vector size="24" baseType="lpstr">
      <vt:lpstr>Arial</vt:lpstr>
      <vt:lpstr>Calibri</vt:lpstr>
      <vt:lpstr>DecimaWE Rg</vt:lpstr>
      <vt:lpstr>Times New Roman</vt:lpstr>
      <vt:lpstr>Verdana</vt:lpstr>
      <vt:lpstr>Wingdings</vt:lpstr>
      <vt:lpstr>Struttura predefinita</vt:lpstr>
      <vt:lpstr>1_Struttura predefinita</vt:lpstr>
      <vt:lpstr>3_Struttura predefinita</vt:lpstr>
      <vt:lpstr>4_Struttura predefinita</vt:lpstr>
      <vt:lpstr>2_Struttura predefinita</vt:lpstr>
      <vt:lpstr>Gli strumenti di accesso al credito</vt:lpstr>
      <vt:lpstr>RIFERIMENTI NORMATIVI alla base della riforma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SMOBILIZZO CREDITI</dc:title>
  <dc:creator>User</dc:creator>
  <cp:lastModifiedBy>Franceschini Elisa</cp:lastModifiedBy>
  <cp:revision>625</cp:revision>
  <cp:lastPrinted>2018-02-19T19:26:24Z</cp:lastPrinted>
  <dcterms:created xsi:type="dcterms:W3CDTF">2009-03-21T08:32:51Z</dcterms:created>
  <dcterms:modified xsi:type="dcterms:W3CDTF">2023-03-01T15:43:42Z</dcterms:modified>
</cp:coreProperties>
</file>